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87" r:id="rId1"/>
    <p:sldMasterId id="2147484246" r:id="rId2"/>
  </p:sldMasterIdLst>
  <p:notesMasterIdLst>
    <p:notesMasterId r:id="rId46"/>
  </p:notesMasterIdLst>
  <p:handoutMasterIdLst>
    <p:handoutMasterId r:id="rId47"/>
  </p:handoutMasterIdLst>
  <p:sldIdLst>
    <p:sldId id="342" r:id="rId3"/>
    <p:sldId id="694" r:id="rId4"/>
    <p:sldId id="697" r:id="rId5"/>
    <p:sldId id="698" r:id="rId6"/>
    <p:sldId id="699" r:id="rId7"/>
    <p:sldId id="700" r:id="rId8"/>
    <p:sldId id="695" r:id="rId9"/>
    <p:sldId id="696" r:id="rId10"/>
    <p:sldId id="572" r:id="rId11"/>
    <p:sldId id="681" r:id="rId12"/>
    <p:sldId id="701" r:id="rId13"/>
    <p:sldId id="702" r:id="rId14"/>
    <p:sldId id="703" r:id="rId15"/>
    <p:sldId id="704" r:id="rId16"/>
    <p:sldId id="705" r:id="rId17"/>
    <p:sldId id="671" r:id="rId18"/>
    <p:sldId id="636" r:id="rId19"/>
    <p:sldId id="659" r:id="rId20"/>
    <p:sldId id="637" r:id="rId21"/>
    <p:sldId id="638" r:id="rId22"/>
    <p:sldId id="648" r:id="rId23"/>
    <p:sldId id="708" r:id="rId24"/>
    <p:sldId id="682" r:id="rId25"/>
    <p:sldId id="707" r:id="rId26"/>
    <p:sldId id="687" r:id="rId27"/>
    <p:sldId id="688" r:id="rId28"/>
    <p:sldId id="689" r:id="rId29"/>
    <p:sldId id="690" r:id="rId30"/>
    <p:sldId id="692" r:id="rId31"/>
    <p:sldId id="691" r:id="rId32"/>
    <p:sldId id="643" r:id="rId33"/>
    <p:sldId id="628" r:id="rId34"/>
    <p:sldId id="685" r:id="rId35"/>
    <p:sldId id="629" r:id="rId36"/>
    <p:sldId id="554" r:id="rId37"/>
    <p:sldId id="667" r:id="rId38"/>
    <p:sldId id="686" r:id="rId39"/>
    <p:sldId id="683" r:id="rId40"/>
    <p:sldId id="528" r:id="rId41"/>
    <p:sldId id="584" r:id="rId42"/>
    <p:sldId id="538" r:id="rId43"/>
    <p:sldId id="555" r:id="rId44"/>
    <p:sldId id="709" r:id="rId45"/>
  </p:sldIdLst>
  <p:sldSz cx="12192000" cy="6858000"/>
  <p:notesSz cx="6985000" cy="9283700"/>
  <p:custDataLst>
    <p:tags r:id="rId48"/>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9" pos="5152" userDrawn="1">
          <p15:clr>
            <a:srgbClr val="A4A3A4"/>
          </p15:clr>
        </p15:guide>
        <p15:guide id="11" pos="2560" userDrawn="1">
          <p15:clr>
            <a:srgbClr val="A4A3A4"/>
          </p15:clr>
        </p15:guide>
        <p15:guide id="12" pos="3840" userDrawn="1">
          <p15:clr>
            <a:srgbClr val="A4A3A4"/>
          </p15:clr>
        </p15:guide>
        <p15:guide id="16" orient="horz" pos="3408" userDrawn="1">
          <p15:clr>
            <a:srgbClr val="A4A3A4"/>
          </p15:clr>
        </p15:guide>
        <p15:guide id="17" orient="horz" pos="240" userDrawn="1">
          <p15:clr>
            <a:srgbClr val="A4A3A4"/>
          </p15:clr>
        </p15:guide>
        <p15:guide id="18" orient="horz" pos="576" userDrawn="1">
          <p15:clr>
            <a:srgbClr val="A4A3A4"/>
          </p15:clr>
        </p15:guide>
        <p15:guide id="21" orient="horz" pos="4056" userDrawn="1">
          <p15:clr>
            <a:srgbClr val="A4A3A4"/>
          </p15:clr>
        </p15:guide>
        <p15:guide id="27" pos="192" userDrawn="1">
          <p15:clr>
            <a:srgbClr val="A4A3A4"/>
          </p15:clr>
        </p15:guide>
        <p15:guide id="28" pos="4032" userDrawn="1">
          <p15:clr>
            <a:srgbClr val="A4A3A4"/>
          </p15:clr>
        </p15:guide>
        <p15:guide id="29" orient="horz" pos="2256" userDrawn="1">
          <p15:clr>
            <a:srgbClr val="A4A3A4"/>
          </p15:clr>
        </p15:guide>
        <p15:guide id="30" orient="horz" pos="1080" userDrawn="1">
          <p15:clr>
            <a:srgbClr val="A4A3A4"/>
          </p15:clr>
        </p15:guide>
        <p15:guide id="31" orient="horz" pos="3192" userDrawn="1">
          <p15:clr>
            <a:srgbClr val="A4A3A4"/>
          </p15:clr>
        </p15:guide>
        <p15:guide id="32" orient="horz" pos="2832" userDrawn="1">
          <p15:clr>
            <a:srgbClr val="A4A3A4"/>
          </p15:clr>
        </p15:guide>
        <p15:guide id="34" pos="2176" userDrawn="1">
          <p15:clr>
            <a:srgbClr val="A4A3A4"/>
          </p15:clr>
        </p15:guide>
        <p15:guide id="35" pos="640" userDrawn="1">
          <p15:clr>
            <a:srgbClr val="A4A3A4"/>
          </p15:clr>
        </p15:guide>
        <p15:guide id="36" pos="5824" userDrawn="1">
          <p15:clr>
            <a:srgbClr val="A4A3A4"/>
          </p15:clr>
        </p15:guide>
        <p15:guide id="37" pos="7488" userDrawn="1">
          <p15:clr>
            <a:srgbClr val="A4A3A4"/>
          </p15:clr>
        </p15:guide>
        <p15:guide id="39" pos="5376" userDrawn="1">
          <p15:clr>
            <a:srgbClr val="A4A3A4"/>
          </p15:clr>
        </p15:guide>
        <p15:guide id="40" pos="1280" userDrawn="1">
          <p15:clr>
            <a:srgbClr val="A4A3A4"/>
          </p15:clr>
        </p15:guide>
        <p15:guide id="41" pos="6336" userDrawn="1">
          <p15:clr>
            <a:srgbClr val="A4A3A4"/>
          </p15:clr>
        </p15:guide>
        <p15:guide id="42" pos="7264" userDrawn="1">
          <p15:clr>
            <a:srgbClr val="A4A3A4"/>
          </p15:clr>
        </p15:guide>
      </p15:sldGuideLst>
    </p:ext>
    <p:ext uri="{2D200454-40CA-4A62-9FC3-DE9A4176ACB9}">
      <p15:notesGuideLst xmlns:p15="http://schemas.microsoft.com/office/powerpoint/2012/main">
        <p15:guide id="1" orient="horz" pos="2780" userDrawn="1">
          <p15:clr>
            <a:srgbClr val="A4A3A4"/>
          </p15:clr>
        </p15:guide>
        <p15:guide id="2" pos="430" userDrawn="1">
          <p15:clr>
            <a:srgbClr val="A4A3A4"/>
          </p15:clr>
        </p15:guide>
        <p15:guide id="3" pos="3970" userDrawn="1">
          <p15:clr>
            <a:srgbClr val="A4A3A4"/>
          </p15:clr>
        </p15:guide>
        <p15:guide id="4" orient="horz" pos="28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9"/>
    <a:srgbClr val="923222"/>
    <a:srgbClr val="004376"/>
    <a:srgbClr val="027AA0"/>
    <a:srgbClr val="00518E"/>
    <a:srgbClr val="7F7F7F"/>
    <a:srgbClr val="FFFFCC"/>
    <a:srgbClr val="FFF6EB"/>
    <a:srgbClr val="008000"/>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1" autoAdjust="0"/>
    <p:restoredTop sz="98817" autoAdjust="0"/>
  </p:normalViewPr>
  <p:slideViewPr>
    <p:cSldViewPr snapToGrid="0">
      <p:cViewPr varScale="1">
        <p:scale>
          <a:sx n="125" d="100"/>
          <a:sy n="125" d="100"/>
        </p:scale>
        <p:origin x="276" y="102"/>
      </p:cViewPr>
      <p:guideLst>
        <p:guide pos="5152"/>
        <p:guide pos="2560"/>
        <p:guide pos="3840"/>
        <p:guide orient="horz" pos="3408"/>
        <p:guide orient="horz" pos="240"/>
        <p:guide orient="horz" pos="576"/>
        <p:guide orient="horz" pos="4056"/>
        <p:guide pos="192"/>
        <p:guide pos="4032"/>
        <p:guide orient="horz" pos="2256"/>
        <p:guide orient="horz" pos="1080"/>
        <p:guide orient="horz" pos="3192"/>
        <p:guide orient="horz" pos="2832"/>
        <p:guide pos="2176"/>
        <p:guide pos="640"/>
        <p:guide pos="5824"/>
        <p:guide pos="7488"/>
        <p:guide pos="5376"/>
        <p:guide pos="1280"/>
        <p:guide pos="6336"/>
        <p:guide pos="7264"/>
      </p:guideLst>
    </p:cSldViewPr>
  </p:slideViewPr>
  <p:notesTextViewPr>
    <p:cViewPr>
      <p:scale>
        <a:sx n="100" d="100"/>
        <a:sy n="100" d="100"/>
      </p:scale>
      <p:origin x="0" y="0"/>
    </p:cViewPr>
  </p:notesTextViewPr>
  <p:sorterViewPr>
    <p:cViewPr varScale="1">
      <p:scale>
        <a:sx n="1" d="1"/>
        <a:sy n="1" d="1"/>
      </p:scale>
      <p:origin x="0" y="0"/>
    </p:cViewPr>
  </p:sorterViewPr>
  <p:notesViewPr>
    <p:cSldViewPr snapToGrid="0">
      <p:cViewPr varScale="1">
        <p:scale>
          <a:sx n="84" d="100"/>
          <a:sy n="84" d="100"/>
        </p:scale>
        <p:origin x="3798" y="108"/>
      </p:cViewPr>
      <p:guideLst>
        <p:guide orient="horz" pos="2780"/>
        <p:guide pos="430"/>
        <p:guide pos="3970"/>
        <p:guide orient="horz" pos="288"/>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5954" name="Rectangle 2"/>
          <p:cNvSpPr>
            <a:spLocks noGrp="1" noChangeArrowheads="1"/>
          </p:cNvSpPr>
          <p:nvPr>
            <p:ph type="hdr" sz="quarter"/>
          </p:nvPr>
        </p:nvSpPr>
        <p:spPr bwMode="auto">
          <a:xfrm>
            <a:off x="1" y="0"/>
            <a:ext cx="3027466" cy="464503"/>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defRPr sz="1200" smtClean="0"/>
            </a:lvl1pPr>
          </a:lstStyle>
          <a:p>
            <a:pPr>
              <a:defRPr/>
            </a:pPr>
            <a:endParaRPr lang="en-US" dirty="0"/>
          </a:p>
        </p:txBody>
      </p:sp>
      <p:sp>
        <p:nvSpPr>
          <p:cNvPr id="765955" name="Rectangle 3"/>
          <p:cNvSpPr>
            <a:spLocks noGrp="1" noChangeArrowheads="1"/>
          </p:cNvSpPr>
          <p:nvPr>
            <p:ph type="dt" sz="quarter" idx="1"/>
          </p:nvPr>
        </p:nvSpPr>
        <p:spPr bwMode="auto">
          <a:xfrm>
            <a:off x="3955953" y="0"/>
            <a:ext cx="3027466" cy="464503"/>
          </a:xfrm>
          <a:prstGeom prst="rect">
            <a:avLst/>
          </a:prstGeom>
          <a:noFill/>
          <a:ln w="9525">
            <a:noFill/>
            <a:miter lim="800000"/>
            <a:headEnd/>
            <a:tailEnd/>
          </a:ln>
          <a:effectLst/>
        </p:spPr>
        <p:txBody>
          <a:bodyPr vert="horz" wrap="square" lIns="91221" tIns="45610" rIns="91221" bIns="45610" numCol="1" anchor="t" anchorCtr="0" compatLnSpc="1">
            <a:prstTxWarp prst="textNoShape">
              <a:avLst/>
            </a:prstTxWarp>
          </a:bodyPr>
          <a:lstStyle>
            <a:lvl1pPr algn="r">
              <a:defRPr sz="1200" smtClean="0"/>
            </a:lvl1pPr>
          </a:lstStyle>
          <a:p>
            <a:pPr>
              <a:defRPr/>
            </a:pPr>
            <a:endParaRPr lang="en-US" dirty="0"/>
          </a:p>
        </p:txBody>
      </p:sp>
      <p:sp>
        <p:nvSpPr>
          <p:cNvPr id="765956" name="Rectangle 4"/>
          <p:cNvSpPr>
            <a:spLocks noGrp="1" noChangeArrowheads="1"/>
          </p:cNvSpPr>
          <p:nvPr>
            <p:ph type="ftr" sz="quarter" idx="2"/>
          </p:nvPr>
        </p:nvSpPr>
        <p:spPr bwMode="auto">
          <a:xfrm>
            <a:off x="1" y="8817612"/>
            <a:ext cx="3027466" cy="464503"/>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defRPr sz="1200" smtClean="0"/>
            </a:lvl1pPr>
          </a:lstStyle>
          <a:p>
            <a:pPr>
              <a:defRPr/>
            </a:pPr>
            <a:endParaRPr lang="en-US" dirty="0"/>
          </a:p>
        </p:txBody>
      </p:sp>
      <p:sp>
        <p:nvSpPr>
          <p:cNvPr id="765957" name="Rectangle 5"/>
          <p:cNvSpPr>
            <a:spLocks noGrp="1" noChangeArrowheads="1"/>
          </p:cNvSpPr>
          <p:nvPr>
            <p:ph type="sldNum" sz="quarter" idx="3"/>
          </p:nvPr>
        </p:nvSpPr>
        <p:spPr bwMode="auto">
          <a:xfrm>
            <a:off x="3955953" y="8817612"/>
            <a:ext cx="3027466" cy="464503"/>
          </a:xfrm>
          <a:prstGeom prst="rect">
            <a:avLst/>
          </a:prstGeom>
          <a:noFill/>
          <a:ln w="9525">
            <a:noFill/>
            <a:miter lim="800000"/>
            <a:headEnd/>
            <a:tailEnd/>
          </a:ln>
          <a:effectLst/>
        </p:spPr>
        <p:txBody>
          <a:bodyPr vert="horz" wrap="square" lIns="91221" tIns="45610" rIns="91221" bIns="45610" numCol="1" anchor="b" anchorCtr="0" compatLnSpc="1">
            <a:prstTxWarp prst="textNoShape">
              <a:avLst/>
            </a:prstTxWarp>
          </a:bodyPr>
          <a:lstStyle>
            <a:lvl1pPr algn="r">
              <a:defRPr sz="1200" smtClean="0"/>
            </a:lvl1pPr>
          </a:lstStyle>
          <a:p>
            <a:pPr>
              <a:defRPr/>
            </a:pPr>
            <a:fld id="{F4F278CE-4F29-4C0C-8549-B3BF430AA3F2}" type="slidenum">
              <a:rPr lang="en-US"/>
              <a:pPr>
                <a:defRPr/>
              </a:pPr>
              <a:t>‹#›</a:t>
            </a:fld>
            <a:endParaRPr lang="en-US" dirty="0"/>
          </a:p>
        </p:txBody>
      </p:sp>
    </p:spTree>
    <p:extLst>
      <p:ext uri="{BB962C8B-B14F-4D97-AF65-F5344CB8AC3E}">
        <p14:creationId xmlns:p14="http://schemas.microsoft.com/office/powerpoint/2010/main" val="32140021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p:cNvSpPr>
            <a:spLocks noGrp="1" noChangeArrowheads="1"/>
          </p:cNvSpPr>
          <p:nvPr>
            <p:ph type="hdr" sz="quarter"/>
          </p:nvPr>
        </p:nvSpPr>
        <p:spPr bwMode="auto">
          <a:xfrm>
            <a:off x="1" y="0"/>
            <a:ext cx="3027466" cy="464503"/>
          </a:xfrm>
          <a:prstGeom prst="rect">
            <a:avLst/>
          </a:prstGeom>
          <a:noFill/>
          <a:ln w="9525">
            <a:noFill/>
            <a:miter lim="800000"/>
            <a:headEnd/>
            <a:tailEnd/>
          </a:ln>
          <a:effectLst/>
        </p:spPr>
        <p:txBody>
          <a:bodyPr vert="horz" wrap="square" lIns="92953" tIns="46477" rIns="92953" bIns="46477" numCol="1" anchor="t" anchorCtr="0" compatLnSpc="1">
            <a:prstTxWarp prst="textNoShape">
              <a:avLst/>
            </a:prstTxWarp>
          </a:bodyPr>
          <a:lstStyle>
            <a:lvl1pPr defTabSz="929627">
              <a:defRPr sz="1200" smtClean="0"/>
            </a:lvl1pPr>
          </a:lstStyle>
          <a:p>
            <a:pPr>
              <a:defRPr/>
            </a:pPr>
            <a:endParaRPr lang="en-US" dirty="0"/>
          </a:p>
        </p:txBody>
      </p:sp>
      <p:sp>
        <p:nvSpPr>
          <p:cNvPr id="24579" name="Rectangle 3"/>
          <p:cNvSpPr>
            <a:spLocks noGrp="1" noChangeArrowheads="1"/>
          </p:cNvSpPr>
          <p:nvPr>
            <p:ph type="dt" idx="1"/>
          </p:nvPr>
        </p:nvSpPr>
        <p:spPr bwMode="auto">
          <a:xfrm>
            <a:off x="3955953" y="0"/>
            <a:ext cx="3027466" cy="464503"/>
          </a:xfrm>
          <a:prstGeom prst="rect">
            <a:avLst/>
          </a:prstGeom>
          <a:noFill/>
          <a:ln w="9525">
            <a:noFill/>
            <a:miter lim="800000"/>
            <a:headEnd/>
            <a:tailEnd/>
          </a:ln>
          <a:effectLst/>
        </p:spPr>
        <p:txBody>
          <a:bodyPr vert="horz" wrap="square" lIns="92953" tIns="46477" rIns="92953" bIns="46477" numCol="1" anchor="t" anchorCtr="0" compatLnSpc="1">
            <a:prstTxWarp prst="textNoShape">
              <a:avLst/>
            </a:prstTxWarp>
          </a:bodyPr>
          <a:lstStyle>
            <a:lvl1pPr algn="r" defTabSz="929627">
              <a:defRPr sz="1200" smtClean="0"/>
            </a:lvl1pPr>
          </a:lstStyle>
          <a:p>
            <a:pPr>
              <a:defRPr/>
            </a:pPr>
            <a:endParaRPr lang="en-US" dirty="0"/>
          </a:p>
        </p:txBody>
      </p:sp>
      <p:sp>
        <p:nvSpPr>
          <p:cNvPr id="5124" name="Rectangle 4"/>
          <p:cNvSpPr>
            <a:spLocks noGrp="1" noRot="1" noChangeAspect="1" noChangeArrowheads="1" noTextEdit="1"/>
          </p:cNvSpPr>
          <p:nvPr>
            <p:ph type="sldImg" idx="2"/>
          </p:nvPr>
        </p:nvSpPr>
        <p:spPr bwMode="auto">
          <a:xfrm>
            <a:off x="398463" y="695325"/>
            <a:ext cx="6188075" cy="3481388"/>
          </a:xfrm>
          <a:prstGeom prst="rect">
            <a:avLst/>
          </a:prstGeom>
          <a:noFill/>
          <a:ln w="9525">
            <a:solidFill>
              <a:srgbClr val="000000"/>
            </a:solidFill>
            <a:miter lim="800000"/>
            <a:headEnd/>
            <a:tailEnd/>
          </a:ln>
        </p:spPr>
      </p:sp>
      <p:sp>
        <p:nvSpPr>
          <p:cNvPr id="24581" name="Rectangle 5"/>
          <p:cNvSpPr>
            <a:spLocks noGrp="1" noChangeArrowheads="1"/>
          </p:cNvSpPr>
          <p:nvPr>
            <p:ph type="body" sz="quarter" idx="3"/>
          </p:nvPr>
        </p:nvSpPr>
        <p:spPr bwMode="auto">
          <a:xfrm>
            <a:off x="699133" y="4410392"/>
            <a:ext cx="5586735" cy="4177348"/>
          </a:xfrm>
          <a:prstGeom prst="rect">
            <a:avLst/>
          </a:prstGeom>
          <a:noFill/>
          <a:ln w="9525">
            <a:noFill/>
            <a:miter lim="800000"/>
            <a:headEnd/>
            <a:tailEnd/>
          </a:ln>
          <a:effectLst/>
        </p:spPr>
        <p:txBody>
          <a:bodyPr vert="horz" wrap="square" lIns="92953" tIns="46477" rIns="92953" bIns="4647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582" name="Rectangle 6"/>
          <p:cNvSpPr>
            <a:spLocks noGrp="1" noChangeArrowheads="1"/>
          </p:cNvSpPr>
          <p:nvPr>
            <p:ph type="ftr" sz="quarter" idx="4"/>
          </p:nvPr>
        </p:nvSpPr>
        <p:spPr bwMode="auto">
          <a:xfrm>
            <a:off x="1" y="8817612"/>
            <a:ext cx="3027466" cy="464503"/>
          </a:xfrm>
          <a:prstGeom prst="rect">
            <a:avLst/>
          </a:prstGeom>
          <a:noFill/>
          <a:ln w="9525">
            <a:noFill/>
            <a:miter lim="800000"/>
            <a:headEnd/>
            <a:tailEnd/>
          </a:ln>
          <a:effectLst/>
        </p:spPr>
        <p:txBody>
          <a:bodyPr vert="horz" wrap="square" lIns="92953" tIns="46477" rIns="92953" bIns="46477" numCol="1" anchor="b" anchorCtr="0" compatLnSpc="1">
            <a:prstTxWarp prst="textNoShape">
              <a:avLst/>
            </a:prstTxWarp>
          </a:bodyPr>
          <a:lstStyle>
            <a:lvl1pPr defTabSz="929627">
              <a:defRPr sz="1200" smtClean="0"/>
            </a:lvl1pPr>
          </a:lstStyle>
          <a:p>
            <a:pPr>
              <a:defRPr/>
            </a:pPr>
            <a:endParaRPr lang="en-US" dirty="0"/>
          </a:p>
        </p:txBody>
      </p:sp>
      <p:sp>
        <p:nvSpPr>
          <p:cNvPr id="24583" name="Rectangle 7"/>
          <p:cNvSpPr>
            <a:spLocks noGrp="1" noChangeArrowheads="1"/>
          </p:cNvSpPr>
          <p:nvPr>
            <p:ph type="sldNum" sz="quarter" idx="5"/>
          </p:nvPr>
        </p:nvSpPr>
        <p:spPr bwMode="auto">
          <a:xfrm>
            <a:off x="3955953" y="8817612"/>
            <a:ext cx="3027466" cy="464503"/>
          </a:xfrm>
          <a:prstGeom prst="rect">
            <a:avLst/>
          </a:prstGeom>
          <a:noFill/>
          <a:ln w="9525">
            <a:noFill/>
            <a:miter lim="800000"/>
            <a:headEnd/>
            <a:tailEnd/>
          </a:ln>
          <a:effectLst/>
        </p:spPr>
        <p:txBody>
          <a:bodyPr vert="horz" wrap="square" lIns="92953" tIns="46477" rIns="92953" bIns="46477" numCol="1" anchor="b" anchorCtr="0" compatLnSpc="1">
            <a:prstTxWarp prst="textNoShape">
              <a:avLst/>
            </a:prstTxWarp>
          </a:bodyPr>
          <a:lstStyle>
            <a:lvl1pPr algn="r" defTabSz="929627">
              <a:defRPr sz="1200" smtClean="0"/>
            </a:lvl1pPr>
          </a:lstStyle>
          <a:p>
            <a:pPr>
              <a:defRPr/>
            </a:pPr>
            <a:fld id="{13D50BE3-7B63-4F74-A846-78120FB61B94}" type="slidenum">
              <a:rPr lang="en-US"/>
              <a:pPr>
                <a:defRPr/>
              </a:pPr>
              <a:t>‹#›</a:t>
            </a:fld>
            <a:endParaRPr lang="en-US" dirty="0"/>
          </a:p>
        </p:txBody>
      </p:sp>
    </p:spTree>
    <p:extLst>
      <p:ext uri="{BB962C8B-B14F-4D97-AF65-F5344CB8AC3E}">
        <p14:creationId xmlns:p14="http://schemas.microsoft.com/office/powerpoint/2010/main" val="3562812337"/>
      </p:ext>
    </p:extLst>
  </p:cSld>
  <p:clrMap bg1="lt1" tx1="dk1" bg2="lt2" tx2="dk2" accent1="accent1" accent2="accent2" accent3="accent3" accent4="accent4" accent5="accent5" accent6="accent6" hlink="hlink" folHlink="folHlink"/>
  <p:notesStyle>
    <a:lvl1pPr algn="l" rtl="0" eaLnBrk="0" fontAlgn="base" hangingPunct="0">
      <a:lnSpc>
        <a:spcPct val="95000"/>
      </a:lnSpc>
      <a:spcBef>
        <a:spcPct val="60000"/>
      </a:spcBef>
      <a:spcAft>
        <a:spcPct val="0"/>
      </a:spcAft>
      <a:defRPr sz="1200" kern="1200">
        <a:solidFill>
          <a:schemeClr val="tx1"/>
        </a:solidFill>
        <a:latin typeface="Arial" charset="0"/>
        <a:ea typeface="+mn-ea"/>
        <a:cs typeface="+mn-cs"/>
      </a:defRPr>
    </a:lvl1pPr>
    <a:lvl2pPr marL="114300" indent="-112713" algn="l" rtl="0" eaLnBrk="0" fontAlgn="base" hangingPunct="0">
      <a:lnSpc>
        <a:spcPct val="95000"/>
      </a:lnSpc>
      <a:spcBef>
        <a:spcPct val="40000"/>
      </a:spcBef>
      <a:spcAft>
        <a:spcPct val="0"/>
      </a:spcAft>
      <a:buChar char="•"/>
      <a:defRPr sz="1200" kern="1200">
        <a:solidFill>
          <a:schemeClr val="tx1"/>
        </a:solidFill>
        <a:latin typeface="Arial" charset="0"/>
        <a:ea typeface="+mn-ea"/>
        <a:cs typeface="+mn-cs"/>
      </a:defRPr>
    </a:lvl2pPr>
    <a:lvl3pPr marL="347663" indent="-119063" algn="l" rtl="0" eaLnBrk="0" fontAlgn="base" hangingPunct="0">
      <a:lnSpc>
        <a:spcPct val="95000"/>
      </a:lnSpc>
      <a:spcBef>
        <a:spcPct val="20000"/>
      </a:spcBef>
      <a:spcAft>
        <a:spcPct val="0"/>
      </a:spcAft>
      <a:buChar char="•"/>
      <a:defRPr sz="1000" kern="1200">
        <a:solidFill>
          <a:schemeClr val="tx1"/>
        </a:solidFill>
        <a:latin typeface="Arial" charset="0"/>
        <a:ea typeface="+mn-ea"/>
        <a:cs typeface="+mn-cs"/>
      </a:defRPr>
    </a:lvl3pPr>
    <a:lvl4pPr marL="566738" indent="-1047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4pPr>
    <a:lvl5pPr marL="798513" indent="-117475" algn="l" rtl="0" eaLnBrk="0" fontAlgn="base" hangingPunct="0">
      <a:lnSpc>
        <a:spcPct val="95000"/>
      </a:lnSpc>
      <a:spcBef>
        <a:spcPct val="20000"/>
      </a:spcBef>
      <a:spcAft>
        <a:spcPct val="0"/>
      </a:spcAft>
      <a:buChar char="•"/>
      <a:defRPr sz="9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34925" y="457200"/>
            <a:ext cx="7038975" cy="3960813"/>
          </a:xfrm>
          <a:ln/>
        </p:spPr>
      </p:sp>
      <p:sp>
        <p:nvSpPr>
          <p:cNvPr id="18435" name="Rectangle 3"/>
          <p:cNvSpPr>
            <a:spLocks noGrp="1" noChangeArrowheads="1"/>
          </p:cNvSpPr>
          <p:nvPr>
            <p:ph type="body" idx="1"/>
          </p:nvPr>
        </p:nvSpPr>
        <p:spPr>
          <a:xfrm>
            <a:off x="699133" y="4410392"/>
            <a:ext cx="5586735" cy="4177348"/>
          </a:xfrm>
          <a:noFill/>
          <a:ln/>
        </p:spPr>
        <p:txBody>
          <a:bodyPr/>
          <a:lstStyle/>
          <a:p>
            <a:endParaRPr lang="en-US" dirty="0"/>
          </a:p>
        </p:txBody>
      </p:sp>
    </p:spTree>
    <p:extLst>
      <p:ext uri="{BB962C8B-B14F-4D97-AF65-F5344CB8AC3E}">
        <p14:creationId xmlns:p14="http://schemas.microsoft.com/office/powerpoint/2010/main" val="2628900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18</a:t>
            </a:fld>
            <a:endParaRPr lang="en-US" dirty="0"/>
          </a:p>
        </p:txBody>
      </p:sp>
    </p:spTree>
    <p:extLst>
      <p:ext uri="{BB962C8B-B14F-4D97-AF65-F5344CB8AC3E}">
        <p14:creationId xmlns:p14="http://schemas.microsoft.com/office/powerpoint/2010/main" val="878140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19</a:t>
            </a:fld>
            <a:endParaRPr lang="en-US" dirty="0">
              <a:solidFill>
                <a:srgbClr val="917B69"/>
              </a:solidFill>
            </a:endParaRPr>
          </a:p>
        </p:txBody>
      </p:sp>
    </p:spTree>
    <p:extLst>
      <p:ext uri="{BB962C8B-B14F-4D97-AF65-F5344CB8AC3E}">
        <p14:creationId xmlns:p14="http://schemas.microsoft.com/office/powerpoint/2010/main" val="3619804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20</a:t>
            </a:fld>
            <a:endParaRPr lang="en-US" dirty="0">
              <a:solidFill>
                <a:srgbClr val="917B69"/>
              </a:solidFill>
            </a:endParaRPr>
          </a:p>
        </p:txBody>
      </p:sp>
    </p:spTree>
    <p:extLst>
      <p:ext uri="{BB962C8B-B14F-4D97-AF65-F5344CB8AC3E}">
        <p14:creationId xmlns:p14="http://schemas.microsoft.com/office/powerpoint/2010/main" val="2392291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22</a:t>
            </a:fld>
            <a:endParaRPr lang="en-US" dirty="0"/>
          </a:p>
        </p:txBody>
      </p:sp>
    </p:spTree>
    <p:extLst>
      <p:ext uri="{BB962C8B-B14F-4D97-AF65-F5344CB8AC3E}">
        <p14:creationId xmlns:p14="http://schemas.microsoft.com/office/powerpoint/2010/main" val="2962479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23</a:t>
            </a:fld>
            <a:endParaRPr lang="en-US" dirty="0"/>
          </a:p>
        </p:txBody>
      </p:sp>
    </p:spTree>
    <p:extLst>
      <p:ext uri="{BB962C8B-B14F-4D97-AF65-F5344CB8AC3E}">
        <p14:creationId xmlns:p14="http://schemas.microsoft.com/office/powerpoint/2010/main" val="1186761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458788"/>
            <a:ext cx="7051676" cy="39671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24</a:t>
            </a:fld>
            <a:endParaRPr lang="en-US" dirty="0"/>
          </a:p>
        </p:txBody>
      </p:sp>
    </p:spTree>
    <p:extLst>
      <p:ext uri="{BB962C8B-B14F-4D97-AF65-F5344CB8AC3E}">
        <p14:creationId xmlns:p14="http://schemas.microsoft.com/office/powerpoint/2010/main" val="1809325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25</a:t>
            </a:fld>
            <a:endParaRPr lang="en-US" dirty="0"/>
          </a:p>
        </p:txBody>
      </p:sp>
    </p:spTree>
    <p:extLst>
      <p:ext uri="{BB962C8B-B14F-4D97-AF65-F5344CB8AC3E}">
        <p14:creationId xmlns:p14="http://schemas.microsoft.com/office/powerpoint/2010/main" val="9988662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26</a:t>
            </a:fld>
            <a:endParaRPr lang="en-US" dirty="0"/>
          </a:p>
        </p:txBody>
      </p:sp>
    </p:spTree>
    <p:extLst>
      <p:ext uri="{BB962C8B-B14F-4D97-AF65-F5344CB8AC3E}">
        <p14:creationId xmlns:p14="http://schemas.microsoft.com/office/powerpoint/2010/main" val="19196013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27</a:t>
            </a:fld>
            <a:endParaRPr lang="en-US" dirty="0"/>
          </a:p>
        </p:txBody>
      </p:sp>
    </p:spTree>
    <p:extLst>
      <p:ext uri="{BB962C8B-B14F-4D97-AF65-F5344CB8AC3E}">
        <p14:creationId xmlns:p14="http://schemas.microsoft.com/office/powerpoint/2010/main" val="3974393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28</a:t>
            </a:fld>
            <a:endParaRPr lang="en-US" dirty="0"/>
          </a:p>
        </p:txBody>
      </p:sp>
    </p:spTree>
    <p:extLst>
      <p:ext uri="{BB962C8B-B14F-4D97-AF65-F5344CB8AC3E}">
        <p14:creationId xmlns:p14="http://schemas.microsoft.com/office/powerpoint/2010/main" val="2060105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458788"/>
            <a:ext cx="7051676" cy="39671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a:t>
            </a:fld>
            <a:endParaRPr lang="en-US" dirty="0"/>
          </a:p>
        </p:txBody>
      </p:sp>
    </p:spTree>
    <p:extLst>
      <p:ext uri="{BB962C8B-B14F-4D97-AF65-F5344CB8AC3E}">
        <p14:creationId xmlns:p14="http://schemas.microsoft.com/office/powerpoint/2010/main" val="11913901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29</a:t>
            </a:fld>
            <a:endParaRPr lang="en-US" dirty="0"/>
          </a:p>
        </p:txBody>
      </p:sp>
    </p:spTree>
    <p:extLst>
      <p:ext uri="{BB962C8B-B14F-4D97-AF65-F5344CB8AC3E}">
        <p14:creationId xmlns:p14="http://schemas.microsoft.com/office/powerpoint/2010/main" val="1470810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30</a:t>
            </a:fld>
            <a:endParaRPr lang="en-US" dirty="0"/>
          </a:p>
        </p:txBody>
      </p:sp>
    </p:spTree>
    <p:extLst>
      <p:ext uri="{BB962C8B-B14F-4D97-AF65-F5344CB8AC3E}">
        <p14:creationId xmlns:p14="http://schemas.microsoft.com/office/powerpoint/2010/main" val="24809849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813" y="457200"/>
            <a:ext cx="7032626" cy="3956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6435" indent="-290936" eaLnBrk="0" hangingPunct="0">
              <a:defRPr>
                <a:solidFill>
                  <a:schemeClr val="tx1"/>
                </a:solidFill>
                <a:latin typeface="Arial" panose="020B0604020202020204" pitchFamily="34" charset="0"/>
                <a:cs typeface="Arial" panose="020B0604020202020204" pitchFamily="34" charset="0"/>
              </a:defRPr>
            </a:lvl2pPr>
            <a:lvl3pPr marL="1163746" indent="-232749" eaLnBrk="0" hangingPunct="0">
              <a:defRPr>
                <a:solidFill>
                  <a:schemeClr val="tx1"/>
                </a:solidFill>
                <a:latin typeface="Arial" panose="020B0604020202020204" pitchFamily="34" charset="0"/>
                <a:cs typeface="Arial" panose="020B0604020202020204" pitchFamily="34" charset="0"/>
              </a:defRPr>
            </a:lvl3pPr>
            <a:lvl4pPr marL="1629244" indent="-232749" eaLnBrk="0" hangingPunct="0">
              <a:defRPr>
                <a:solidFill>
                  <a:schemeClr val="tx1"/>
                </a:solidFill>
                <a:latin typeface="Arial" panose="020B0604020202020204" pitchFamily="34" charset="0"/>
                <a:cs typeface="Arial" panose="020B0604020202020204" pitchFamily="34" charset="0"/>
              </a:defRPr>
            </a:lvl4pPr>
            <a:lvl5pPr marL="2094743" indent="-232749" eaLnBrk="0" hangingPunct="0">
              <a:defRPr>
                <a:solidFill>
                  <a:schemeClr val="tx1"/>
                </a:solidFill>
                <a:latin typeface="Arial" panose="020B0604020202020204" pitchFamily="34" charset="0"/>
                <a:cs typeface="Arial" panose="020B0604020202020204" pitchFamily="34" charset="0"/>
              </a:defRPr>
            </a:lvl5pPr>
            <a:lvl6pPr marL="2560242"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5740"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1238"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56737"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DDE8F1-DCF8-4CE4-8019-61EECDE6551F}" type="slidenum">
              <a:rPr lang="en-US" altLang="en-US"/>
              <a:pPr eaLnBrk="1" hangingPunct="1"/>
              <a:t>36</a:t>
            </a:fld>
            <a:endParaRPr lang="en-US" altLang="en-US"/>
          </a:p>
        </p:txBody>
      </p:sp>
      <p:sp>
        <p:nvSpPr>
          <p:cNvPr id="2" name="Notes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020689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bwMode="auto">
          <a:xfrm>
            <a:off x="-23813" y="457200"/>
            <a:ext cx="7032626" cy="3956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56435" indent="-290936" eaLnBrk="0" hangingPunct="0">
              <a:defRPr>
                <a:solidFill>
                  <a:schemeClr val="tx1"/>
                </a:solidFill>
                <a:latin typeface="Arial" panose="020B0604020202020204" pitchFamily="34" charset="0"/>
                <a:cs typeface="Arial" panose="020B0604020202020204" pitchFamily="34" charset="0"/>
              </a:defRPr>
            </a:lvl2pPr>
            <a:lvl3pPr marL="1163746" indent="-232749" eaLnBrk="0" hangingPunct="0">
              <a:defRPr>
                <a:solidFill>
                  <a:schemeClr val="tx1"/>
                </a:solidFill>
                <a:latin typeface="Arial" panose="020B0604020202020204" pitchFamily="34" charset="0"/>
                <a:cs typeface="Arial" panose="020B0604020202020204" pitchFamily="34" charset="0"/>
              </a:defRPr>
            </a:lvl3pPr>
            <a:lvl4pPr marL="1629244" indent="-232749" eaLnBrk="0" hangingPunct="0">
              <a:defRPr>
                <a:solidFill>
                  <a:schemeClr val="tx1"/>
                </a:solidFill>
                <a:latin typeface="Arial" panose="020B0604020202020204" pitchFamily="34" charset="0"/>
                <a:cs typeface="Arial" panose="020B0604020202020204" pitchFamily="34" charset="0"/>
              </a:defRPr>
            </a:lvl4pPr>
            <a:lvl5pPr marL="2094743" indent="-232749" eaLnBrk="0" hangingPunct="0">
              <a:defRPr>
                <a:solidFill>
                  <a:schemeClr val="tx1"/>
                </a:solidFill>
                <a:latin typeface="Arial" panose="020B0604020202020204" pitchFamily="34" charset="0"/>
                <a:cs typeface="Arial" panose="020B0604020202020204" pitchFamily="34" charset="0"/>
              </a:defRPr>
            </a:lvl5pPr>
            <a:lvl6pPr marL="2560242"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25740"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91238"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956737" indent="-232749"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BDDE8F1-DCF8-4CE4-8019-61EECDE6551F}" type="slidenum">
              <a:rPr lang="en-US" altLang="en-US"/>
              <a:pPr eaLnBrk="1" hangingPunct="1"/>
              <a:t>37</a:t>
            </a:fld>
            <a:endParaRPr lang="en-US" altLang="en-US"/>
          </a:p>
        </p:txBody>
      </p:sp>
      <p:sp>
        <p:nvSpPr>
          <p:cNvPr id="2" name="Notes Placeholder 1"/>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7512515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38</a:t>
            </a:fld>
            <a:endParaRPr lang="en-US" dirty="0"/>
          </a:p>
        </p:txBody>
      </p:sp>
    </p:spTree>
    <p:extLst>
      <p:ext uri="{BB962C8B-B14F-4D97-AF65-F5344CB8AC3E}">
        <p14:creationId xmlns:p14="http://schemas.microsoft.com/office/powerpoint/2010/main" val="3635415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39</a:t>
            </a:fld>
            <a:endParaRPr lang="en-US" dirty="0"/>
          </a:p>
        </p:txBody>
      </p:sp>
    </p:spTree>
    <p:extLst>
      <p:ext uri="{BB962C8B-B14F-4D97-AF65-F5344CB8AC3E}">
        <p14:creationId xmlns:p14="http://schemas.microsoft.com/office/powerpoint/2010/main" val="32704757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23813" y="457200"/>
            <a:ext cx="7032626" cy="3956050"/>
          </a:xfrm>
          <a:ln/>
        </p:spPr>
      </p:sp>
      <p:sp>
        <p:nvSpPr>
          <p:cNvPr id="135171"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129925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41</a:t>
            </a:fld>
            <a:endParaRPr lang="en-US" dirty="0"/>
          </a:p>
        </p:txBody>
      </p:sp>
    </p:spTree>
    <p:extLst>
      <p:ext uri="{BB962C8B-B14F-4D97-AF65-F5344CB8AC3E}">
        <p14:creationId xmlns:p14="http://schemas.microsoft.com/office/powerpoint/2010/main" val="438208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458788"/>
            <a:ext cx="7051676" cy="39671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4</a:t>
            </a:fld>
            <a:endParaRPr lang="en-US" dirty="0">
              <a:solidFill>
                <a:srgbClr val="917B69"/>
              </a:solidFill>
            </a:endParaRPr>
          </a:p>
        </p:txBody>
      </p:sp>
    </p:spTree>
    <p:extLst>
      <p:ext uri="{BB962C8B-B14F-4D97-AF65-F5344CB8AC3E}">
        <p14:creationId xmlns:p14="http://schemas.microsoft.com/office/powerpoint/2010/main" val="192069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7</a:t>
            </a:fld>
            <a:endParaRPr lang="en-US" dirty="0"/>
          </a:p>
        </p:txBody>
      </p:sp>
    </p:spTree>
    <p:extLst>
      <p:ext uri="{BB962C8B-B14F-4D97-AF65-F5344CB8AC3E}">
        <p14:creationId xmlns:p14="http://schemas.microsoft.com/office/powerpoint/2010/main" val="3887356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288" y="458788"/>
            <a:ext cx="7051676" cy="3967162"/>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8</a:t>
            </a:fld>
            <a:endParaRPr lang="en-US" dirty="0"/>
          </a:p>
        </p:txBody>
      </p:sp>
    </p:spTree>
    <p:extLst>
      <p:ext uri="{BB962C8B-B14F-4D97-AF65-F5344CB8AC3E}">
        <p14:creationId xmlns:p14="http://schemas.microsoft.com/office/powerpoint/2010/main" val="3014669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9</a:t>
            </a:fld>
            <a:endParaRPr lang="en-US" dirty="0"/>
          </a:p>
        </p:txBody>
      </p:sp>
    </p:spTree>
    <p:extLst>
      <p:ext uri="{BB962C8B-B14F-4D97-AF65-F5344CB8AC3E}">
        <p14:creationId xmlns:p14="http://schemas.microsoft.com/office/powerpoint/2010/main" val="268072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10</a:t>
            </a:fld>
            <a:endParaRPr lang="en-US" dirty="0"/>
          </a:p>
        </p:txBody>
      </p:sp>
    </p:spTree>
    <p:extLst>
      <p:ext uri="{BB962C8B-B14F-4D97-AF65-F5344CB8AC3E}">
        <p14:creationId xmlns:p14="http://schemas.microsoft.com/office/powerpoint/2010/main" val="2106904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8463" y="695325"/>
            <a:ext cx="6188075" cy="348138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smtClean="0"/>
              <a:pPr>
                <a:defRPr/>
              </a:pPr>
              <a:t>12</a:t>
            </a:fld>
            <a:endParaRPr lang="en-US" dirty="0"/>
          </a:p>
        </p:txBody>
      </p:sp>
    </p:spTree>
    <p:extLst>
      <p:ext uri="{BB962C8B-B14F-4D97-AF65-F5344CB8AC3E}">
        <p14:creationId xmlns:p14="http://schemas.microsoft.com/office/powerpoint/2010/main" val="90966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3813" y="457200"/>
            <a:ext cx="7032626" cy="395605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3D50BE3-7B63-4F74-A846-78120FB61B94}" type="slidenum">
              <a:rPr lang="en-US">
                <a:solidFill>
                  <a:srgbClr val="917B69"/>
                </a:solidFill>
              </a:rPr>
              <a:pPr>
                <a:defRPr/>
              </a:pPr>
              <a:t>17</a:t>
            </a:fld>
            <a:endParaRPr lang="en-US" dirty="0">
              <a:solidFill>
                <a:srgbClr val="917B69"/>
              </a:solidFill>
            </a:endParaRPr>
          </a:p>
        </p:txBody>
      </p:sp>
    </p:spTree>
    <p:extLst>
      <p:ext uri="{BB962C8B-B14F-4D97-AF65-F5344CB8AC3E}">
        <p14:creationId xmlns:p14="http://schemas.microsoft.com/office/powerpoint/2010/main" val="302829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DividerColorBox"/>
          <p:cNvSpPr>
            <a:spLocks noChangeArrowheads="1"/>
          </p:cNvSpPr>
          <p:nvPr userDrawn="1"/>
        </p:nvSpPr>
        <p:spPr bwMode="auto">
          <a:xfrm>
            <a:off x="0" y="0"/>
            <a:ext cx="1610784"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Tree>
    <p:extLst>
      <p:ext uri="{BB962C8B-B14F-4D97-AF65-F5344CB8AC3E}">
        <p14:creationId xmlns:p14="http://schemas.microsoft.com/office/powerpoint/2010/main" val="33533985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82714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1493" y="76200"/>
            <a:ext cx="2811584" cy="599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0886" y="76200"/>
            <a:ext cx="8253047"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51081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70884" y="76200"/>
            <a:ext cx="1125220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9486472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70884" y="76200"/>
            <a:ext cx="11252200" cy="914400"/>
          </a:xfrm>
        </p:spPr>
        <p:txBody>
          <a:bodyPr/>
          <a:lstStyle/>
          <a:p>
            <a:r>
              <a:rPr lang="en-US"/>
              <a:t>Click to edit Master title style</a:t>
            </a:r>
          </a:p>
        </p:txBody>
      </p:sp>
      <p:sp>
        <p:nvSpPr>
          <p:cNvPr id="3" name="Table Placeholder 2"/>
          <p:cNvSpPr>
            <a:spLocks noGrp="1"/>
          </p:cNvSpPr>
          <p:nvPr>
            <p:ph type="tbl" idx="1"/>
          </p:nvPr>
        </p:nvSpPr>
        <p:spPr>
          <a:xfrm>
            <a:off x="470884" y="1295400"/>
            <a:ext cx="11252200" cy="4775200"/>
          </a:xfrm>
        </p:spPr>
        <p:txBody>
          <a:bodyPr/>
          <a:lstStyle/>
          <a:p>
            <a:pPr lvl="0"/>
            <a:endParaRPr lang="en-US" noProof="0" dirty="0"/>
          </a:p>
        </p:txBody>
      </p:sp>
      <p:sp>
        <p:nvSpPr>
          <p:cNvPr id="8" name="Slide Number Placeholder 5"/>
          <p:cNvSpPr>
            <a:spLocks noGrp="1"/>
          </p:cNvSpPr>
          <p:nvPr>
            <p:ph type="sldNum" sz="quarter" idx="4"/>
          </p:nvPr>
        </p:nvSpPr>
        <p:spPr>
          <a:xfrm>
            <a:off x="11843457" y="6612468"/>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7281333" y="6620935"/>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340039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0884" y="76200"/>
            <a:ext cx="11252200" cy="914400"/>
          </a:xfrm>
        </p:spPr>
        <p:txBody>
          <a:bodyPr/>
          <a:lstStyle/>
          <a:p>
            <a:r>
              <a:rPr lang="en-US"/>
              <a:t>Click to edit Master title style</a:t>
            </a:r>
          </a:p>
        </p:txBody>
      </p:sp>
      <p:sp>
        <p:nvSpPr>
          <p:cNvPr id="3" name="Content Placeholder 2"/>
          <p:cNvSpPr>
            <a:spLocks noGrp="1"/>
          </p:cNvSpPr>
          <p:nvPr>
            <p:ph sz="half" idx="1"/>
          </p:nvPr>
        </p:nvSpPr>
        <p:spPr>
          <a:xfrm>
            <a:off x="470878" y="1295400"/>
            <a:ext cx="5531337"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89787" y="1295400"/>
            <a:ext cx="5533292"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89787" y="3759200"/>
            <a:ext cx="5533292"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10"/>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779530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061529929"/>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702735" y="1346201"/>
            <a:ext cx="3556495"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8227078" y="1346201"/>
            <a:ext cx="356907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4452699" y="1357911"/>
            <a:ext cx="3556495"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2159301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41835648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2733" y="1346201"/>
            <a:ext cx="5547784"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6453719" y="1346201"/>
            <a:ext cx="5331883"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557863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084151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11843457" y="6612468"/>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7281333" y="6620935"/>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9241350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9639504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9399832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8501" y="1346200"/>
            <a:ext cx="554990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6451601" y="1346200"/>
            <a:ext cx="535944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22226263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435617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5180875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Text over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609600" y="1600200"/>
            <a:ext cx="10972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9600" y="3938589"/>
            <a:ext cx="10972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Placeholder 1"/>
          <p:cNvSpPr>
            <a:spLocks noGrp="1"/>
          </p:cNvSpPr>
          <p:nvPr>
            <p:ph type="title"/>
          </p:nvPr>
        </p:nvSpPr>
        <p:spPr>
          <a:xfrm>
            <a:off x="609600" y="274638"/>
            <a:ext cx="10972800" cy="1143000"/>
          </a:xfrm>
          <a:prstGeom prst="rect">
            <a:avLst/>
          </a:prstGeom>
        </p:spPr>
        <p:txBody>
          <a:bodyPr rtlCol="0">
            <a:normAutofit/>
          </a:bodyPr>
          <a:lstStyle/>
          <a:p>
            <a:r>
              <a:rPr lang="en-US"/>
              <a:t>Click to edit Master title style</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8304096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844800" y="274638"/>
            <a:ext cx="8737600" cy="1143000"/>
          </a:xfrm>
        </p:spPr>
        <p:txBody>
          <a:bodyPr/>
          <a:lstStyle/>
          <a:p>
            <a:r>
              <a:rPr lang="en-US"/>
              <a:t>Click to edit Master title style</a:t>
            </a:r>
          </a:p>
        </p:txBody>
      </p:sp>
      <p:sp>
        <p:nvSpPr>
          <p:cNvPr id="3" name="Text Placeholder 2"/>
          <p:cNvSpPr>
            <a:spLocks noGrp="1"/>
          </p:cNvSpPr>
          <p:nvPr>
            <p:ph type="body" sz="half" idx="1"/>
          </p:nvPr>
        </p:nvSpPr>
        <p:spPr>
          <a:xfrm>
            <a:off x="2844800" y="1600201"/>
            <a:ext cx="42672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315200" y="1600201"/>
            <a:ext cx="42672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0442419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7" name="DividerColorBox"/>
          <p:cNvSpPr>
            <a:spLocks noChangeArrowheads="1"/>
          </p:cNvSpPr>
          <p:nvPr userDrawn="1"/>
        </p:nvSpPr>
        <p:spPr bwMode="auto">
          <a:xfrm>
            <a:off x="0" y="0"/>
            <a:ext cx="1610784"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Tree>
    <p:extLst>
      <p:ext uri="{BB962C8B-B14F-4D97-AF65-F5344CB8AC3E}">
        <p14:creationId xmlns:p14="http://schemas.microsoft.com/office/powerpoint/2010/main" val="33125188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5605873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52477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247" y="4406922"/>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247"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6434514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0878" y="1295400"/>
            <a:ext cx="5531337"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7" y="1295400"/>
            <a:ext cx="5533292"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9942766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707"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707"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0"/>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0" name="Footer Placeholder 4"/>
          <p:cNvSpPr>
            <a:spLocks noGrp="1"/>
          </p:cNvSpPr>
          <p:nvPr>
            <p:ph type="ftr" sz="quarter" idx="11"/>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9841643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54776141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5"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30575525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0" y="273050"/>
            <a:ext cx="401124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384" y="273072"/>
            <a:ext cx="68150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0"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669596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5"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5"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555"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192887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523439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11493" y="76200"/>
            <a:ext cx="2811584" cy="5994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70886" y="76200"/>
            <a:ext cx="8253047" cy="5994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363435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70884" y="76200"/>
            <a:ext cx="11252200" cy="599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6694808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70884" y="76200"/>
            <a:ext cx="11252200" cy="914400"/>
          </a:xfrm>
        </p:spPr>
        <p:txBody>
          <a:bodyPr/>
          <a:lstStyle/>
          <a:p>
            <a:r>
              <a:rPr lang="en-US"/>
              <a:t>Click to edit Master title style</a:t>
            </a:r>
          </a:p>
        </p:txBody>
      </p:sp>
      <p:sp>
        <p:nvSpPr>
          <p:cNvPr id="3" name="Table Placeholder 2"/>
          <p:cNvSpPr>
            <a:spLocks noGrp="1"/>
          </p:cNvSpPr>
          <p:nvPr>
            <p:ph type="tbl" idx="1"/>
          </p:nvPr>
        </p:nvSpPr>
        <p:spPr>
          <a:xfrm>
            <a:off x="470884" y="1295400"/>
            <a:ext cx="11252200" cy="4775200"/>
          </a:xfrm>
        </p:spPr>
        <p:txBody>
          <a:bodyPr/>
          <a:lstStyle/>
          <a:p>
            <a:pPr lvl="0"/>
            <a:endParaRPr lang="en-US" noProof="0" dirty="0"/>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775400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70878" y="1295400"/>
            <a:ext cx="5531337"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9787" y="1295400"/>
            <a:ext cx="5533292" cy="4775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2115059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70884" y="76200"/>
            <a:ext cx="11252200" cy="914400"/>
          </a:xfrm>
        </p:spPr>
        <p:txBody>
          <a:bodyPr/>
          <a:lstStyle/>
          <a:p>
            <a:r>
              <a:rPr lang="en-US"/>
              <a:t>Click to edit Master title style</a:t>
            </a:r>
          </a:p>
        </p:txBody>
      </p:sp>
      <p:sp>
        <p:nvSpPr>
          <p:cNvPr id="3" name="Content Placeholder 2"/>
          <p:cNvSpPr>
            <a:spLocks noGrp="1"/>
          </p:cNvSpPr>
          <p:nvPr>
            <p:ph sz="half" idx="1"/>
          </p:nvPr>
        </p:nvSpPr>
        <p:spPr>
          <a:xfrm>
            <a:off x="470878" y="1295400"/>
            <a:ext cx="5531337" cy="477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89787" y="1295400"/>
            <a:ext cx="5533292"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89787" y="3759200"/>
            <a:ext cx="5533292" cy="2311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10"/>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3465421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48"/>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2502091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4041202940"/>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de-CH"/>
          </a:p>
        </p:txBody>
      </p:sp>
      <p:sp>
        <p:nvSpPr>
          <p:cNvPr id="5" name="Content Placeholder 2"/>
          <p:cNvSpPr>
            <a:spLocks noGrp="1"/>
          </p:cNvSpPr>
          <p:nvPr>
            <p:ph sz="half" idx="1"/>
          </p:nvPr>
        </p:nvSpPr>
        <p:spPr>
          <a:xfrm>
            <a:off x="702735" y="1346201"/>
            <a:ext cx="3556495"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6" name="Content Placeholder 3"/>
          <p:cNvSpPr>
            <a:spLocks noGrp="1"/>
          </p:cNvSpPr>
          <p:nvPr>
            <p:ph sz="half" idx="2"/>
          </p:nvPr>
        </p:nvSpPr>
        <p:spPr>
          <a:xfrm>
            <a:off x="8227078" y="1346201"/>
            <a:ext cx="3569079" cy="49450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Content Placeholder 2"/>
          <p:cNvSpPr>
            <a:spLocks noGrp="1"/>
          </p:cNvSpPr>
          <p:nvPr>
            <p:ph sz="half" idx="12"/>
          </p:nvPr>
        </p:nvSpPr>
        <p:spPr>
          <a:xfrm>
            <a:off x="4452699" y="1357911"/>
            <a:ext cx="3556495" cy="493335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5449233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el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10"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9" name="Content Placeholder 2"/>
          <p:cNvSpPr>
            <a:spLocks noGrp="1"/>
          </p:cNvSpPr>
          <p:nvPr>
            <p:ph idx="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9714090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02733" y="1346201"/>
            <a:ext cx="5547784"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Content Placeholder 3"/>
          <p:cNvSpPr>
            <a:spLocks noGrp="1"/>
          </p:cNvSpPr>
          <p:nvPr>
            <p:ph sz="half" idx="2"/>
          </p:nvPr>
        </p:nvSpPr>
        <p:spPr>
          <a:xfrm>
            <a:off x="6453719" y="1346201"/>
            <a:ext cx="5331883" cy="4945063"/>
          </a:xfrm>
        </p:spPr>
        <p:txBody>
          <a:bodyPr/>
          <a:lstStyle>
            <a:lvl1pPr marL="233363" marR="0" indent="-233363" algn="l" defTabSz="914400" rtl="0" eaLnBrk="1" fontAlgn="base" latinLnBrk="0" hangingPunct="1">
              <a:lnSpc>
                <a:spcPct val="95000"/>
              </a:lnSpc>
              <a:spcBef>
                <a:spcPct val="75000"/>
              </a:spcBef>
              <a:spcAft>
                <a:spcPct val="0"/>
              </a:spcAft>
              <a:buClr>
                <a:srgbClr val="FCAF17"/>
              </a:buClr>
              <a:buSzPct val="110000"/>
              <a:buFont typeface="Wingdings" pitchFamily="2" charset="2"/>
              <a:buChar char="§"/>
              <a:tabLst/>
              <a:defRPr sz="2800"/>
            </a:lvl1pPr>
            <a:lvl2pPr marL="398463" marR="0" indent="-163513" algn="l" defTabSz="914400" rtl="0" eaLnBrk="1" fontAlgn="base" latinLnBrk="0" hangingPunct="1">
              <a:lnSpc>
                <a:spcPct val="95000"/>
              </a:lnSpc>
              <a:spcBef>
                <a:spcPct val="40000"/>
              </a:spcBef>
              <a:spcAft>
                <a:spcPct val="0"/>
              </a:spcAft>
              <a:buClr>
                <a:srgbClr val="917B69"/>
              </a:buClr>
              <a:buSzTx/>
              <a:buFont typeface="Arial" charset="0"/>
              <a:buChar char="•"/>
              <a:tabLst/>
              <a:defRPr sz="2400"/>
            </a:lvl2pPr>
            <a:lvl3pPr marL="577850" marR="0" indent="-177800" algn="l" defTabSz="914400" rtl="0" eaLnBrk="1" fontAlgn="base" latinLnBrk="0" hangingPunct="1">
              <a:lnSpc>
                <a:spcPct val="95000"/>
              </a:lnSpc>
              <a:spcBef>
                <a:spcPct val="30000"/>
              </a:spcBef>
              <a:spcAft>
                <a:spcPct val="0"/>
              </a:spcAft>
              <a:buClrTx/>
              <a:buSzTx/>
              <a:buFont typeface="Arial" charset="0"/>
              <a:buChar char="-"/>
              <a:tabLst/>
              <a:defRPr sz="2000"/>
            </a:lvl3pPr>
            <a:lvl4pPr marL="752475" marR="0" indent="-173038" algn="l" defTabSz="914400" rtl="0" eaLnBrk="1" fontAlgn="base" latinLnBrk="0" hangingPunct="1">
              <a:lnSpc>
                <a:spcPct val="95000"/>
              </a:lnSpc>
              <a:spcBef>
                <a:spcPct val="20000"/>
              </a:spcBef>
              <a:spcAft>
                <a:spcPct val="0"/>
              </a:spcAft>
              <a:buClrTx/>
              <a:buSzTx/>
              <a:buFont typeface="Arial" charset="0"/>
              <a:buChar char="•"/>
              <a:tabLst/>
              <a:defRPr sz="1800"/>
            </a:lvl4pPr>
            <a:lvl5pPr marL="917575" marR="0" indent="-163513" algn="l" defTabSz="914400" rtl="0" eaLnBrk="1" fontAlgn="base" latinLnBrk="0" hangingPunct="1">
              <a:lnSpc>
                <a:spcPct val="100000"/>
              </a:lnSpc>
              <a:spcBef>
                <a:spcPct val="20000"/>
              </a:spcBef>
              <a:spcAft>
                <a:spcPct val="0"/>
              </a:spcAft>
              <a:buClrTx/>
              <a:buSzTx/>
              <a:buFontTx/>
              <a:buChar char="»"/>
              <a:tabLst/>
              <a:defRPr sz="1800"/>
            </a:lvl5pPr>
            <a:lvl6pPr>
              <a:defRPr sz="1800"/>
            </a:lvl6pPr>
            <a:lvl7pPr>
              <a:defRPr sz="1800"/>
            </a:lvl7pPr>
            <a:lvl8pPr>
              <a:defRPr sz="1800"/>
            </a:lvl8pPr>
            <a:lvl9pPr>
              <a:defRPr sz="18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3"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18633145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0" name="Textplatzhalter 9" descr="Subtitle" title="Subtitle"/>
          <p:cNvSpPr>
            <a:spLocks noGrp="1"/>
          </p:cNvSpPr>
          <p:nvPr>
            <p:ph type="body" sz="quarter" idx="10"/>
          </p:nvPr>
        </p:nvSpPr>
        <p:spPr>
          <a:xfrm>
            <a:off x="720000" y="738555"/>
            <a:ext cx="11081856" cy="367571"/>
          </a:xfrm>
        </p:spPr>
        <p:txBody>
          <a:bodyPr anchor="b">
            <a:noAutofit/>
          </a:bodyPr>
          <a:lstStyle>
            <a:lvl1pPr marL="0" indent="0">
              <a:lnSpc>
                <a:spcPct val="95000"/>
              </a:lnSpc>
              <a:buNone/>
              <a:defRPr sz="2000" b="0" i="1">
                <a:solidFill>
                  <a:schemeClr val="tx1"/>
                </a:solidFill>
              </a:defRPr>
            </a:lvl1pPr>
          </a:lstStyle>
          <a:p>
            <a:pPr lvl="0"/>
            <a:r>
              <a:rPr lang="en-US" noProof="0"/>
              <a:t>Click to edit Master text styles</a:t>
            </a:r>
          </a:p>
        </p:txBody>
      </p:sp>
      <p:sp>
        <p:nvSpPr>
          <p:cNvPr id="11" name="Title 1"/>
          <p:cNvSpPr>
            <a:spLocks noGrp="1"/>
          </p:cNvSpPr>
          <p:nvPr>
            <p:ph type="title"/>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a:t>Click to edit Master title style</a:t>
            </a:r>
            <a:endParaRPr lang="en-US" noProof="0" dirty="0"/>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69923658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4548149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9"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1"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30853895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8501" y="1346200"/>
            <a:ext cx="554990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4" name="Content Placeholder 3"/>
          <p:cNvSpPr>
            <a:spLocks noGrp="1"/>
          </p:cNvSpPr>
          <p:nvPr>
            <p:ph sz="half" idx="2"/>
          </p:nvPr>
        </p:nvSpPr>
        <p:spPr>
          <a:xfrm>
            <a:off x="6451601" y="1346200"/>
            <a:ext cx="5359440" cy="4940320"/>
          </a:xfrm>
        </p:spPr>
        <p:txBody>
          <a:bodyPr>
            <a:noAutofit/>
          </a:bodyPr>
          <a:lstStyle>
            <a:lvl1pPr>
              <a:defRPr sz="2400" baseline="0"/>
            </a:lvl1pPr>
            <a:lvl2pPr>
              <a:defRPr sz="2000" baseline="0"/>
            </a:lvl2pPr>
            <a:lvl3pPr>
              <a:defRPr sz="1800" baseline="0"/>
            </a:lvl3pPr>
            <a:lvl4pPr>
              <a:defRPr sz="1600" baseline="0"/>
            </a:lvl4pPr>
            <a:lvl5pPr>
              <a:defRPr sz="14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dirty="0"/>
          </a:p>
        </p:txBody>
      </p:sp>
      <p:sp>
        <p:nvSpPr>
          <p:cNvPr id="7"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8"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2073366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75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75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707" y="1535113"/>
            <a:ext cx="538870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707" y="2174875"/>
            <a:ext cx="538870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5"/>
          <p:cNvSpPr>
            <a:spLocks noGrp="1"/>
          </p:cNvSpPr>
          <p:nvPr>
            <p:ph type="sldNum" sz="quarter" idx="10"/>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0" name="Footer Placeholder 4"/>
          <p:cNvSpPr>
            <a:spLocks noGrp="1"/>
          </p:cNvSpPr>
          <p:nvPr>
            <p:ph type="ftr" sz="quarter" idx="11"/>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83118979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8"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6"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8585536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Titel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19667" y="305999"/>
            <a:ext cx="11091373" cy="802800"/>
          </a:xfrm>
          <a:prstGeom prst="rect">
            <a:avLst/>
          </a:prstGeom>
        </p:spPr>
        <p:txBody>
          <a:bodyPr tIns="126000" anchor="t" anchorCtr="0"/>
          <a:lstStyle>
            <a:lvl1pPr>
              <a:lnSpc>
                <a:spcPct val="75000"/>
              </a:lnSpc>
              <a:defRPr>
                <a:solidFill>
                  <a:schemeClr val="accent4"/>
                </a:solidFill>
              </a:defRPr>
            </a:lvl1pPr>
          </a:lstStyle>
          <a:p>
            <a:r>
              <a:rPr lang="en-US" noProof="0" dirty="0"/>
              <a:t>Title</a:t>
            </a:r>
          </a:p>
        </p:txBody>
      </p:sp>
      <p:sp>
        <p:nvSpPr>
          <p:cNvPr id="10" name="Textplatzhalter 9" descr="Subtitle"/>
          <p:cNvSpPr>
            <a:spLocks noGrp="1"/>
          </p:cNvSpPr>
          <p:nvPr>
            <p:ph type="body" sz="quarter" idx="10" hasCustomPrompt="1"/>
          </p:nvPr>
        </p:nvSpPr>
        <p:spPr>
          <a:xfrm>
            <a:off x="720000" y="738555"/>
            <a:ext cx="11081856" cy="367571"/>
          </a:xfrm>
        </p:spPr>
        <p:txBody>
          <a:bodyPr anchor="b" anchorCtr="0">
            <a:noAutofit/>
          </a:bodyPr>
          <a:lstStyle>
            <a:lvl1pPr marL="0" indent="0">
              <a:lnSpc>
                <a:spcPct val="95000"/>
              </a:lnSpc>
              <a:buNone/>
              <a:defRPr sz="2000" b="0" i="1">
                <a:solidFill>
                  <a:schemeClr val="tx1"/>
                </a:solidFill>
              </a:defRPr>
            </a:lvl1pPr>
          </a:lstStyle>
          <a:p>
            <a:pPr lvl="0"/>
            <a:r>
              <a:rPr lang="en-US" noProof="0" dirty="0"/>
              <a:t>Subtitle</a:t>
            </a:r>
          </a:p>
        </p:txBody>
      </p:sp>
      <p:sp>
        <p:nvSpPr>
          <p:cNvPr id="9" name="Content Placeholder 2"/>
          <p:cNvSpPr>
            <a:spLocks noGrp="1"/>
          </p:cNvSpPr>
          <p:nvPr>
            <p:ph idx="1" hasCustomPrompt="1"/>
          </p:nvPr>
        </p:nvSpPr>
        <p:spPr>
          <a:xfrm>
            <a:off x="698501" y="1346200"/>
            <a:ext cx="11112540" cy="4940320"/>
          </a:xfrm>
        </p:spPr>
        <p:txBody>
          <a:bodyPr>
            <a:noAutofit/>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a:p>
            <a:pPr lvl="4"/>
            <a:r>
              <a:rPr lang="en-US" dirty="0"/>
              <a:t>Fifth level</a:t>
            </a:r>
            <a:endParaRPr lang="de-CH" dirty="0"/>
          </a:p>
        </p:txBody>
      </p:sp>
      <p:sp>
        <p:nvSpPr>
          <p:cNvPr id="1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1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749867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Slide Number Placeholder 5"/>
          <p:cNvSpPr>
            <a:spLocks noGrp="1"/>
          </p:cNvSpPr>
          <p:nvPr>
            <p:ph type="sldNum" sz="quarter" idx="4"/>
          </p:nvPr>
        </p:nvSpPr>
        <p:spPr>
          <a:xfrm>
            <a:off x="11843457" y="6612468"/>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9" name="Footer Placeholder 4"/>
          <p:cNvSpPr>
            <a:spLocks noGrp="1"/>
          </p:cNvSpPr>
          <p:nvPr>
            <p:ph type="ftr" sz="quarter" idx="3"/>
          </p:nvPr>
        </p:nvSpPr>
        <p:spPr>
          <a:xfrm>
            <a:off x="7281333" y="6620935"/>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424655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1843457" y="6612468"/>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7281333" y="6620935"/>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7917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10" y="273050"/>
            <a:ext cx="4011247"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7384" y="273072"/>
            <a:ext cx="6815016"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10" y="1435103"/>
            <a:ext cx="4011247"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2199383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555"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555"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555"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8"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936633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0884" y="76200"/>
            <a:ext cx="11252200" cy="9144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70884" y="1295400"/>
            <a:ext cx="11252200"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2nd level</a:t>
            </a:r>
          </a:p>
          <a:p>
            <a:pPr lvl="2"/>
            <a:r>
              <a:rPr lang="en-US"/>
              <a:t>3rd level</a:t>
            </a:r>
          </a:p>
          <a:p>
            <a:pPr lvl="0"/>
            <a:endParaRPr lang="en-US"/>
          </a:p>
        </p:txBody>
      </p:sp>
      <p:sp>
        <p:nvSpPr>
          <p:cNvPr id="1030" name="Line 6"/>
          <p:cNvSpPr>
            <a:spLocks noChangeShapeType="1"/>
          </p:cNvSpPr>
          <p:nvPr/>
        </p:nvSpPr>
        <p:spPr bwMode="auto">
          <a:xfrm>
            <a:off x="181709" y="776288"/>
            <a:ext cx="11832492"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6" name="Slide Number Placeholder 5"/>
          <p:cNvSpPr>
            <a:spLocks noGrp="1"/>
          </p:cNvSpPr>
          <p:nvPr>
            <p:ph type="sldNum" sz="quarter" idx="4"/>
          </p:nvPr>
        </p:nvSpPr>
        <p:spPr>
          <a:xfrm>
            <a:off x="11843457" y="6612468"/>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7" name="Footer Placeholder 4"/>
          <p:cNvSpPr>
            <a:spLocks noGrp="1"/>
          </p:cNvSpPr>
          <p:nvPr>
            <p:ph type="ftr" sz="quarter" idx="3"/>
          </p:nvPr>
        </p:nvSpPr>
        <p:spPr>
          <a:xfrm>
            <a:off x="7281333" y="6620935"/>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3285934886"/>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4075" r:id="rId15"/>
    <p:sldLayoutId id="2147484113" r:id="rId16"/>
    <p:sldLayoutId id="2147484119" r:id="rId17"/>
    <p:sldLayoutId id="2147484120" r:id="rId18"/>
    <p:sldLayoutId id="2147484121" r:id="rId19"/>
    <p:sldLayoutId id="2147484135" r:id="rId20"/>
    <p:sldLayoutId id="2147484138" r:id="rId21"/>
    <p:sldLayoutId id="2147484139" r:id="rId22"/>
    <p:sldLayoutId id="2147484140" r:id="rId23"/>
    <p:sldLayoutId id="2147484142" r:id="rId24"/>
    <p:sldLayoutId id="2147484272" r:id="rId25"/>
    <p:sldLayoutId id="2147484273" r:id="rId26"/>
  </p:sldLayoutIdLst>
  <p:hf hd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p:titleStyle>
    <p:body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70884" y="76200"/>
            <a:ext cx="11252200" cy="9144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70884" y="1295400"/>
            <a:ext cx="11252200" cy="477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2nd level</a:t>
            </a:r>
          </a:p>
          <a:p>
            <a:pPr lvl="2"/>
            <a:r>
              <a:rPr lang="en-US"/>
              <a:t>3rd level</a:t>
            </a:r>
          </a:p>
          <a:p>
            <a:pPr lvl="0"/>
            <a:endParaRPr lang="en-US"/>
          </a:p>
        </p:txBody>
      </p:sp>
      <p:sp>
        <p:nvSpPr>
          <p:cNvPr id="1030" name="Line 6"/>
          <p:cNvSpPr>
            <a:spLocks noChangeShapeType="1"/>
          </p:cNvSpPr>
          <p:nvPr/>
        </p:nvSpPr>
        <p:spPr bwMode="auto">
          <a:xfrm>
            <a:off x="181709" y="776288"/>
            <a:ext cx="11832492"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5" name="Slide Number Placeholder 5"/>
          <p:cNvSpPr>
            <a:spLocks noGrp="1"/>
          </p:cNvSpPr>
          <p:nvPr>
            <p:ph type="sldNum" sz="quarter" idx="4"/>
          </p:nvPr>
        </p:nvSpPr>
        <p:spPr>
          <a:xfrm>
            <a:off x="114301" y="6604001"/>
            <a:ext cx="258232" cy="174779"/>
          </a:xfrm>
          <a:prstGeom prst="rect">
            <a:avLst/>
          </a:prstGeom>
        </p:spPr>
        <p:txBody>
          <a:bodyPr lIns="0" tIns="0" rIns="0" bIns="0" anchor="ctr" anchorCtr="0"/>
          <a:lstStyle>
            <a:lvl1pPr>
              <a:defRPr sz="1000" baseline="0">
                <a:solidFill>
                  <a:srgbClr val="7F7F7F"/>
                </a:solidFill>
                <a:latin typeface="Calibri" panose="020F0502020204030204" pitchFamily="34" charset="0"/>
              </a:defRPr>
            </a:lvl1pPr>
          </a:lstStyle>
          <a:p>
            <a:fld id="{E66AA3EA-0569-43EF-BBA3-83FDB109D582}" type="slidenum">
              <a:rPr lang="en-US" smtClean="0"/>
              <a:pPr/>
              <a:t>‹#›</a:t>
            </a:fld>
            <a:endParaRPr lang="en-US" dirty="0"/>
          </a:p>
        </p:txBody>
      </p:sp>
      <p:sp>
        <p:nvSpPr>
          <p:cNvPr id="6" name="Footer Placeholder 4"/>
          <p:cNvSpPr>
            <a:spLocks noGrp="1"/>
          </p:cNvSpPr>
          <p:nvPr>
            <p:ph type="ftr" sz="quarter" idx="3"/>
          </p:nvPr>
        </p:nvSpPr>
        <p:spPr>
          <a:xfrm>
            <a:off x="383822" y="6612468"/>
            <a:ext cx="4447823" cy="169333"/>
          </a:xfrm>
          <a:prstGeom prst="rect">
            <a:avLst/>
          </a:prstGeom>
        </p:spPr>
        <p:txBody>
          <a:bodyPr lIns="0" tIns="0" rIns="0" bIns="0" anchor="ctr" anchorCtr="0"/>
          <a:lstStyle>
            <a:lvl1pPr algn="r">
              <a:defRPr sz="1000" baseline="0">
                <a:solidFill>
                  <a:srgbClr val="7F7F7F"/>
                </a:solidFill>
                <a:latin typeface="Calibri" panose="020F0502020204030204" pitchFamily="34" charset="0"/>
              </a:defRPr>
            </a:lvl1pPr>
          </a:lstStyle>
          <a:p>
            <a:r>
              <a:rPr lang="en-US" dirty="0"/>
              <a:t>Fundamentals of Supply Chain Management – McLaury/</a:t>
            </a:r>
            <a:r>
              <a:rPr lang="en-US" dirty="0" err="1"/>
              <a:t>Spiegle</a:t>
            </a:r>
            <a:endParaRPr lang="en-US" dirty="0"/>
          </a:p>
        </p:txBody>
      </p:sp>
    </p:spTree>
    <p:extLst>
      <p:ext uri="{BB962C8B-B14F-4D97-AF65-F5344CB8AC3E}">
        <p14:creationId xmlns:p14="http://schemas.microsoft.com/office/powerpoint/2010/main" val="1371447421"/>
      </p:ext>
    </p:extLst>
  </p:cSld>
  <p:clrMap bg1="lt1" tx1="dk1" bg2="lt2" tx2="dk2" accent1="accent1" accent2="accent2" accent3="accent3" accent4="accent4" accent5="accent5" accent6="accent6" hlink="hlink" folHlink="folHlink"/>
  <p:sldLayoutIdLst>
    <p:sldLayoutId id="2147484247" r:id="rId1"/>
    <p:sldLayoutId id="2147484248" r:id="rId2"/>
    <p:sldLayoutId id="2147484249" r:id="rId3"/>
    <p:sldLayoutId id="2147484250" r:id="rId4"/>
    <p:sldLayoutId id="2147484251" r:id="rId5"/>
    <p:sldLayoutId id="2147484252" r:id="rId6"/>
    <p:sldLayoutId id="2147484253" r:id="rId7"/>
    <p:sldLayoutId id="2147484254" r:id="rId8"/>
    <p:sldLayoutId id="2147484255" r:id="rId9"/>
    <p:sldLayoutId id="2147484256" r:id="rId10"/>
    <p:sldLayoutId id="2147484257" r:id="rId11"/>
    <p:sldLayoutId id="2147484258" r:id="rId12"/>
    <p:sldLayoutId id="2147484259" r:id="rId13"/>
    <p:sldLayoutId id="2147484260" r:id="rId14"/>
    <p:sldLayoutId id="2147484261" r:id="rId15"/>
    <p:sldLayoutId id="2147484262" r:id="rId16"/>
    <p:sldLayoutId id="2147484263" r:id="rId17"/>
    <p:sldLayoutId id="2147484264" r:id="rId18"/>
    <p:sldLayoutId id="2147484265" r:id="rId19"/>
    <p:sldLayoutId id="2147484266" r:id="rId20"/>
    <p:sldLayoutId id="2147484267" r:id="rId21"/>
    <p:sldLayoutId id="2147484268" r:id="rId22"/>
    <p:sldLayoutId id="2147484269" r:id="rId23"/>
    <p:sldLayoutId id="2147484270" r:id="rId24"/>
    <p:sldLayoutId id="2147484271" r:id="rId25"/>
  </p:sldLayoutIdLst>
  <p:hf hdr="0" dt="0"/>
  <p:txStyles>
    <p:titleStyle>
      <a:lvl1pPr algn="l" rtl="0" eaLnBrk="0" fontAlgn="base" hangingPunct="0">
        <a:spcBef>
          <a:spcPct val="0"/>
        </a:spcBef>
        <a:spcAft>
          <a:spcPct val="0"/>
        </a:spcAft>
        <a:defRPr sz="2800" b="1">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News Gothic MT" pitchFamily="34" charset="0"/>
        </a:defRPr>
      </a:lvl2pPr>
      <a:lvl3pPr algn="l" rtl="0" eaLnBrk="0" fontAlgn="base" hangingPunct="0">
        <a:spcBef>
          <a:spcPct val="0"/>
        </a:spcBef>
        <a:spcAft>
          <a:spcPct val="0"/>
        </a:spcAft>
        <a:defRPr sz="2800" b="1">
          <a:solidFill>
            <a:schemeClr val="tx1"/>
          </a:solidFill>
          <a:latin typeface="News Gothic MT" pitchFamily="34" charset="0"/>
        </a:defRPr>
      </a:lvl3pPr>
      <a:lvl4pPr algn="l" rtl="0" eaLnBrk="0" fontAlgn="base" hangingPunct="0">
        <a:spcBef>
          <a:spcPct val="0"/>
        </a:spcBef>
        <a:spcAft>
          <a:spcPct val="0"/>
        </a:spcAft>
        <a:defRPr sz="2800" b="1">
          <a:solidFill>
            <a:schemeClr val="tx1"/>
          </a:solidFill>
          <a:latin typeface="News Gothic MT" pitchFamily="34" charset="0"/>
        </a:defRPr>
      </a:lvl4pPr>
      <a:lvl5pPr algn="l" rtl="0" eaLnBrk="0" fontAlgn="base" hangingPunct="0">
        <a:spcBef>
          <a:spcPct val="0"/>
        </a:spcBef>
        <a:spcAft>
          <a:spcPct val="0"/>
        </a:spcAft>
        <a:defRPr sz="2800" b="1">
          <a:solidFill>
            <a:schemeClr val="tx1"/>
          </a:solidFill>
          <a:latin typeface="News Gothic MT" pitchFamily="34" charset="0"/>
        </a:defRPr>
      </a:lvl5pPr>
      <a:lvl6pPr marL="457200" algn="l" rtl="0" eaLnBrk="0" fontAlgn="base" hangingPunct="0">
        <a:spcBef>
          <a:spcPct val="0"/>
        </a:spcBef>
        <a:spcAft>
          <a:spcPct val="0"/>
        </a:spcAft>
        <a:defRPr sz="2800" b="1">
          <a:solidFill>
            <a:schemeClr val="tx1"/>
          </a:solidFill>
          <a:latin typeface="News Gothic MT" pitchFamily="34" charset="0"/>
        </a:defRPr>
      </a:lvl6pPr>
      <a:lvl7pPr marL="914400" algn="l" rtl="0" eaLnBrk="0" fontAlgn="base" hangingPunct="0">
        <a:spcBef>
          <a:spcPct val="0"/>
        </a:spcBef>
        <a:spcAft>
          <a:spcPct val="0"/>
        </a:spcAft>
        <a:defRPr sz="2800" b="1">
          <a:solidFill>
            <a:schemeClr val="tx1"/>
          </a:solidFill>
          <a:latin typeface="News Gothic MT" pitchFamily="34" charset="0"/>
        </a:defRPr>
      </a:lvl7pPr>
      <a:lvl8pPr marL="1371600" algn="l" rtl="0" eaLnBrk="0" fontAlgn="base" hangingPunct="0">
        <a:spcBef>
          <a:spcPct val="0"/>
        </a:spcBef>
        <a:spcAft>
          <a:spcPct val="0"/>
        </a:spcAft>
        <a:defRPr sz="2800" b="1">
          <a:solidFill>
            <a:schemeClr val="tx1"/>
          </a:solidFill>
          <a:latin typeface="News Gothic MT" pitchFamily="34" charset="0"/>
        </a:defRPr>
      </a:lvl8pPr>
      <a:lvl9pPr marL="1828800" algn="l" rtl="0" eaLnBrk="0" fontAlgn="base" hangingPunct="0">
        <a:spcBef>
          <a:spcPct val="0"/>
        </a:spcBef>
        <a:spcAft>
          <a:spcPct val="0"/>
        </a:spcAft>
        <a:defRPr sz="2800" b="1">
          <a:solidFill>
            <a:schemeClr val="tx1"/>
          </a:solidFill>
          <a:latin typeface="News Gothic MT" pitchFamily="34" charset="0"/>
        </a:defRPr>
      </a:lvl9pPr>
    </p:titleStyle>
    <p:body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7.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eg"/><Relationship Id="rId1" Type="http://schemas.openxmlformats.org/officeDocument/2006/relationships/slideLayout" Target="../slideLayouts/slideLayout26.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2.xml"/><Relationship Id="rId1" Type="http://schemas.openxmlformats.org/officeDocument/2006/relationships/tags" Target="../tags/tag3.xml"/><Relationship Id="rId6" Type="http://schemas.openxmlformats.org/officeDocument/2006/relationships/image" Target="../media/image26.png"/><Relationship Id="rId5" Type="http://schemas.openxmlformats.org/officeDocument/2006/relationships/image" Target="../media/image45.e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www.youtube.com/watch?v=nwqROZPi_-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gif"/><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vimeo.com/201651238"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4" descr="iStock_000006059421Medium"/>
          <p:cNvPicPr>
            <a:picLocks noChangeAspect="1" noChangeArrowheads="1"/>
          </p:cNvPicPr>
          <p:nvPr/>
        </p:nvPicPr>
        <p:blipFill>
          <a:blip r:embed="rId4" cstate="print"/>
          <a:srcRect l="33899" t="40144" r="33737" b="31712"/>
          <a:stretch>
            <a:fillRect/>
          </a:stretch>
        </p:blipFill>
        <p:spPr bwMode="auto">
          <a:xfrm>
            <a:off x="2806700" y="0"/>
            <a:ext cx="7861300" cy="4040188"/>
          </a:xfrm>
          <a:prstGeom prst="rect">
            <a:avLst/>
          </a:prstGeom>
          <a:noFill/>
          <a:ln w="9525">
            <a:noFill/>
            <a:miter lim="800000"/>
            <a:headEnd/>
            <a:tailEnd/>
          </a:ln>
        </p:spPr>
      </p:pic>
      <p:grpSp>
        <p:nvGrpSpPr>
          <p:cNvPr id="2" name="Group 7"/>
          <p:cNvGrpSpPr/>
          <p:nvPr/>
        </p:nvGrpSpPr>
        <p:grpSpPr>
          <a:xfrm>
            <a:off x="5253038" y="799479"/>
            <a:ext cx="3700462" cy="1707853"/>
            <a:chOff x="4039791" y="799457"/>
            <a:chExt cx="4008834" cy="1707853"/>
          </a:xfrm>
        </p:grpSpPr>
        <p:sp>
          <p:nvSpPr>
            <p:cNvPr id="4366341" name="Text Box 5"/>
            <p:cNvSpPr txBox="1">
              <a:spLocks noChangeArrowheads="1"/>
            </p:cNvSpPr>
            <p:nvPr/>
          </p:nvSpPr>
          <p:spPr bwMode="auto">
            <a:xfrm rot="20676510">
              <a:off x="5264283" y="2045645"/>
              <a:ext cx="2784342"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50800" dist="38100" dir="2700000" algn="tl" rotWithShape="0">
                      <a:prstClr val="black">
                        <a:alpha val="40000"/>
                      </a:prstClr>
                    </a:outerShdw>
                  </a:effectLst>
                  <a:latin typeface="News Gothic MT" pitchFamily="34" charset="0"/>
                </a:rPr>
                <a:t>Management</a:t>
              </a:r>
            </a:p>
          </p:txBody>
        </p:sp>
        <p:sp>
          <p:nvSpPr>
            <p:cNvPr id="4366342" name="Text Box 6"/>
            <p:cNvSpPr txBox="1">
              <a:spLocks noChangeArrowheads="1"/>
            </p:cNvSpPr>
            <p:nvPr/>
          </p:nvSpPr>
          <p:spPr bwMode="auto">
            <a:xfrm rot="20734159">
              <a:off x="4039791" y="799457"/>
              <a:ext cx="2942563" cy="461665"/>
            </a:xfrm>
            <a:prstGeom prst="rect">
              <a:avLst/>
            </a:prstGeom>
            <a:noFill/>
            <a:ln w="28575" algn="ctr">
              <a:noFill/>
              <a:miter lim="800000"/>
              <a:headEnd/>
              <a:tailEnd/>
            </a:ln>
            <a:effectLst/>
          </p:spPr>
          <p:txBody>
            <a:bodyPr>
              <a:spAutoFit/>
            </a:bodyPr>
            <a:lstStyle/>
            <a:p>
              <a:pPr algn="ctr" eaLnBrk="0" hangingPunct="0">
                <a:defRPr/>
              </a:pPr>
              <a:r>
                <a:rPr lang="en-US" b="1" dirty="0">
                  <a:solidFill>
                    <a:srgbClr val="923222"/>
                  </a:solidFill>
                  <a:effectLst>
                    <a:outerShdw blurRad="38100" dist="38100" dir="2700000" algn="tl">
                      <a:srgbClr val="C0C0C0"/>
                    </a:outerShdw>
                  </a:effectLst>
                  <a:latin typeface="News Gothic MT" pitchFamily="34" charset="0"/>
                </a:rPr>
                <a:t>Supply Chain</a:t>
              </a:r>
            </a:p>
          </p:txBody>
        </p:sp>
      </p:grpSp>
      <p:sp>
        <p:nvSpPr>
          <p:cNvPr id="3079" name="DividerColorBox"/>
          <p:cNvSpPr>
            <a:spLocks noChangeArrowheads="1"/>
          </p:cNvSpPr>
          <p:nvPr/>
        </p:nvSpPr>
        <p:spPr bwMode="auto">
          <a:xfrm>
            <a:off x="1524000" y="0"/>
            <a:ext cx="1208088" cy="4046538"/>
          </a:xfrm>
          <a:prstGeom prst="rect">
            <a:avLst/>
          </a:prstGeom>
          <a:solidFill>
            <a:srgbClr val="923222"/>
          </a:solidFill>
          <a:ln w="12700" algn="ctr">
            <a:noFill/>
            <a:miter lim="800000"/>
            <a:headEnd/>
            <a:tailEnd/>
          </a:ln>
        </p:spPr>
        <p:txBody>
          <a:bodyPr wrap="none" anchor="ctr"/>
          <a:lstStyle/>
          <a:p>
            <a:pPr algn="ctr" eaLnBrk="0" hangingPunct="0"/>
            <a:endParaRPr lang="en-US" sz="2800" b="1" dirty="0">
              <a:solidFill>
                <a:prstClr val="black"/>
              </a:solidFill>
              <a:latin typeface="News Gothic MT" pitchFamily="34" charset="0"/>
            </a:endParaRPr>
          </a:p>
        </p:txBody>
      </p:sp>
      <p:sp>
        <p:nvSpPr>
          <p:cNvPr id="9" name="Rectangle 7"/>
          <p:cNvSpPr>
            <a:spLocks noChangeArrowheads="1"/>
          </p:cNvSpPr>
          <p:nvPr/>
        </p:nvSpPr>
        <p:spPr bwMode="auto">
          <a:xfrm>
            <a:off x="2705100" y="4229100"/>
            <a:ext cx="7962900" cy="1187438"/>
          </a:xfrm>
          <a:prstGeom prst="rect">
            <a:avLst/>
          </a:prstGeom>
          <a:noFill/>
          <a:ln w="9525">
            <a:noFill/>
            <a:miter lim="800000"/>
            <a:headEnd/>
            <a:tailEnd/>
          </a:ln>
        </p:spPr>
        <p:txBody>
          <a:bodyPr/>
          <a:lstStyle/>
          <a:p>
            <a:pPr eaLnBrk="0" hangingPunct="0">
              <a:lnSpc>
                <a:spcPct val="90000"/>
              </a:lnSpc>
              <a:defRPr/>
            </a:pPr>
            <a:r>
              <a:rPr lang="en-US" sz="4000" b="1" dirty="0">
                <a:solidFill>
                  <a:srgbClr val="923222"/>
                </a:solidFill>
                <a:effectLst>
                  <a:outerShdw blurRad="38100" dist="38100" dir="2700000" algn="tl">
                    <a:srgbClr val="000000">
                      <a:alpha val="43137"/>
                    </a:srgbClr>
                  </a:outerShdw>
                </a:effectLst>
                <a:latin typeface="Calibri" panose="020F0502020204030204" pitchFamily="34" charset="0"/>
              </a:rPr>
              <a:t>Introduction to Supply Chain Management</a:t>
            </a:r>
          </a:p>
        </p:txBody>
      </p:sp>
      <p:pic>
        <p:nvPicPr>
          <p:cNvPr id="10" name="Picture 9"/>
          <p:cNvPicPr/>
          <p:nvPr/>
        </p:nvPicPr>
        <p:blipFill rotWithShape="1">
          <a:blip r:embed="rId5">
            <a:extLst>
              <a:ext uri="{28A0092B-C50C-407E-A947-70E740481C1C}">
                <a14:useLocalDpi xmlns:a14="http://schemas.microsoft.com/office/drawing/2010/main" val="0"/>
              </a:ext>
            </a:extLst>
          </a:blip>
          <a:srcRect l="1814" t="77132" r="36128" b="6447"/>
          <a:stretch/>
        </p:blipFill>
        <p:spPr bwMode="auto">
          <a:xfrm>
            <a:off x="6637866" y="6159500"/>
            <a:ext cx="3801534" cy="635000"/>
          </a:xfrm>
          <a:prstGeom prst="rect">
            <a:avLst/>
          </a:prstGeom>
          <a:noFill/>
          <a:ln>
            <a:noFill/>
          </a:ln>
        </p:spPr>
      </p:pic>
    </p:spTree>
    <p:custDataLst>
      <p:tags r:id="rId1"/>
    </p:custDataLst>
    <p:extLst>
      <p:ext uri="{BB962C8B-B14F-4D97-AF65-F5344CB8AC3E}">
        <p14:creationId xmlns:p14="http://schemas.microsoft.com/office/powerpoint/2010/main" val="2413190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3"/>
          <p:cNvSpPr>
            <a:spLocks noGrp="1" noChangeArrowheads="1"/>
          </p:cNvSpPr>
          <p:nvPr>
            <p:ph type="body" sz="half" idx="1"/>
          </p:nvPr>
        </p:nvSpPr>
        <p:spPr>
          <a:xfrm>
            <a:off x="1752601" y="3686047"/>
            <a:ext cx="4707993" cy="349637"/>
          </a:xfrm>
        </p:spPr>
        <p:txBody>
          <a:bodyPr>
            <a:noAutofit/>
          </a:bodyPr>
          <a:lstStyle/>
          <a:p>
            <a:pPr marL="287338" lvl="1" indent="-287338" eaLnBrk="1" hangingPunct="1">
              <a:spcBef>
                <a:spcPts val="2400"/>
              </a:spcBef>
              <a:spcAft>
                <a:spcPts val="2400"/>
              </a:spcAft>
              <a:buClr>
                <a:srgbClr val="923222"/>
              </a:buClr>
              <a:buSzPct val="90000"/>
              <a:buFont typeface="+mj-lt"/>
              <a:buAutoNum type="arabicPeriod"/>
            </a:pPr>
            <a:r>
              <a:rPr lang="en-US" sz="2000" dirty="0">
                <a:latin typeface="Calibri" panose="020F0502020204030204" pitchFamily="34" charset="0"/>
                <a:ea typeface="ＭＳ Ｐゴシック" panose="020B0600070205080204" pitchFamily="34" charset="-128"/>
              </a:rPr>
              <a:t>Starts with understanding the flow</a:t>
            </a:r>
          </a:p>
        </p:txBody>
      </p:sp>
      <p:sp>
        <p:nvSpPr>
          <p:cNvPr id="8" name="Rounded Rectangle 4"/>
          <p:cNvSpPr/>
          <p:nvPr/>
        </p:nvSpPr>
        <p:spPr>
          <a:xfrm>
            <a:off x="1752600" y="137536"/>
            <a:ext cx="7200900"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227" t="18230" r="18950" b="11482"/>
          <a:stretch/>
        </p:blipFill>
        <p:spPr>
          <a:xfrm>
            <a:off x="2007127" y="4144786"/>
            <a:ext cx="3767666" cy="2401145"/>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cxnSp>
        <p:nvCxnSpPr>
          <p:cNvPr id="14" name="Straight Connector 13"/>
          <p:cNvCxnSpPr/>
          <p:nvPr/>
        </p:nvCxnSpPr>
        <p:spPr bwMode="auto">
          <a:xfrm>
            <a:off x="6095999" y="3589240"/>
            <a:ext cx="8450" cy="3268761"/>
          </a:xfrm>
          <a:prstGeom prst="line">
            <a:avLst/>
          </a:prstGeom>
          <a:solidFill>
            <a:schemeClr val="accent1"/>
          </a:solidFill>
          <a:ln w="12700" cap="flat" cmpd="sng" algn="ctr">
            <a:solidFill>
              <a:schemeClr val="tx2"/>
            </a:solidFill>
            <a:prstDash val="sysDash"/>
            <a:round/>
            <a:headEnd type="none" w="med" len="med"/>
            <a:tailEnd type="none" w="med" len="med"/>
          </a:ln>
          <a:effectLst/>
        </p:spPr>
      </p:cxnSp>
      <p:cxnSp>
        <p:nvCxnSpPr>
          <p:cNvPr id="16" name="Straight Connector 15"/>
          <p:cNvCxnSpPr/>
          <p:nvPr/>
        </p:nvCxnSpPr>
        <p:spPr bwMode="auto">
          <a:xfrm>
            <a:off x="1752599" y="3589239"/>
            <a:ext cx="8686800" cy="0"/>
          </a:xfrm>
          <a:prstGeom prst="line">
            <a:avLst/>
          </a:prstGeom>
          <a:solidFill>
            <a:schemeClr val="accent1"/>
          </a:solidFill>
          <a:ln w="12700" cap="flat" cmpd="sng" algn="ctr">
            <a:solidFill>
              <a:schemeClr val="tx2"/>
            </a:solidFill>
            <a:prstDash val="sysDash"/>
            <a:round/>
            <a:headEnd type="none" w="med" len="med"/>
            <a:tailEnd type="none" w="med" len="med"/>
          </a:ln>
          <a:effectLst/>
        </p:spPr>
      </p:cxnSp>
      <p:sp>
        <p:nvSpPr>
          <p:cNvPr id="20" name="Rectangle 3"/>
          <p:cNvSpPr txBox="1">
            <a:spLocks noChangeArrowheads="1"/>
          </p:cNvSpPr>
          <p:nvPr/>
        </p:nvSpPr>
        <p:spPr bwMode="auto">
          <a:xfrm>
            <a:off x="1761049" y="1373047"/>
            <a:ext cx="8686800" cy="1705148"/>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gn="ctr">
              <a:lnSpc>
                <a:spcPct val="90000"/>
              </a:lnSpc>
              <a:spcBef>
                <a:spcPts val="600"/>
              </a:spcBef>
              <a:spcAft>
                <a:spcPts val="600"/>
              </a:spcAft>
              <a:buClr>
                <a:srgbClr val="923222"/>
              </a:buClr>
              <a:buSzPct val="115000"/>
              <a:buNone/>
            </a:pPr>
            <a:r>
              <a:rPr lang="en-US" altLang="en-US" sz="3200" dirty="0">
                <a:latin typeface="Calibri" panose="020F0502020204030204" pitchFamily="34" charset="0"/>
                <a:ea typeface="ＭＳ Ｐゴシック" panose="020B0600070205080204" pitchFamily="34" charset="-128"/>
              </a:rPr>
              <a:t>Let’s look at a </a:t>
            </a:r>
            <a:r>
              <a:rPr lang="en-US" altLang="en-US" sz="3200" dirty="0">
                <a:solidFill>
                  <a:srgbClr val="923222"/>
                </a:solidFill>
                <a:latin typeface="Calibri" panose="020F0502020204030204" pitchFamily="34" charset="0"/>
                <a:ea typeface="ＭＳ Ｐゴシック" panose="020B0600070205080204" pitchFamily="34" charset="-128"/>
              </a:rPr>
              <a:t>general supply chain flow diagram </a:t>
            </a:r>
          </a:p>
          <a:p>
            <a:pPr marL="0" lvl="1" indent="0" algn="ctr">
              <a:lnSpc>
                <a:spcPct val="90000"/>
              </a:lnSpc>
              <a:spcBef>
                <a:spcPts val="600"/>
              </a:spcBef>
              <a:spcAft>
                <a:spcPts val="600"/>
              </a:spcAft>
              <a:buClr>
                <a:srgbClr val="923222"/>
              </a:buClr>
              <a:buSzPct val="115000"/>
              <a:buNone/>
            </a:pPr>
            <a:r>
              <a:rPr lang="en-US" altLang="en-US" sz="3200" dirty="0">
                <a:latin typeface="Calibri" panose="020F0502020204030204" pitchFamily="34" charset="0"/>
                <a:ea typeface="ＭＳ Ｐゴシック" panose="020B0600070205080204" pitchFamily="34" charset="-128"/>
              </a:rPr>
              <a:t>.  .  .  and then a few </a:t>
            </a:r>
            <a:r>
              <a:rPr lang="en-US" altLang="en-US" sz="3200" dirty="0">
                <a:solidFill>
                  <a:srgbClr val="923222"/>
                </a:solidFill>
                <a:latin typeface="Calibri" panose="020F0502020204030204" pitchFamily="34" charset="0"/>
                <a:ea typeface="ＭＳ Ｐゴシック" panose="020B0600070205080204" pitchFamily="34" charset="-128"/>
              </a:rPr>
              <a:t>examples</a:t>
            </a:r>
            <a:r>
              <a:rPr lang="en-US" altLang="en-US" sz="3200" dirty="0">
                <a:latin typeface="Calibri" panose="020F0502020204030204" pitchFamily="34" charset="0"/>
                <a:ea typeface="ＭＳ Ｐゴシック" panose="020B0600070205080204" pitchFamily="34" charset="-128"/>
              </a:rPr>
              <a:t> of the supply chain for some familiar products</a:t>
            </a:r>
            <a:r>
              <a:rPr lang="en-US" altLang="en-US" sz="3200" kern="0" dirty="0">
                <a:latin typeface="Calibri" panose="020F0502020204030204" pitchFamily="34" charset="0"/>
                <a:ea typeface="ＭＳ Ｐゴシック" panose="020B0600070205080204" pitchFamily="34" charset="-128"/>
              </a:rPr>
              <a:t>. </a:t>
            </a:r>
          </a:p>
        </p:txBody>
      </p:sp>
      <p:sp>
        <p:nvSpPr>
          <p:cNvPr id="5" name="Footer Placeholder 4"/>
          <p:cNvSpPr>
            <a:spLocks noGrp="1"/>
          </p:cNvSpPr>
          <p:nvPr>
            <p:ph type="ftr" sz="quarter" idx="3"/>
          </p:nvPr>
        </p:nvSpPr>
        <p:spPr/>
        <p:txBody>
          <a:bodyPr/>
          <a:lstStyle/>
          <a:p>
            <a:r>
              <a:rPr lang="en-US"/>
              <a:t>Fundamentals of Supply Chain Management – McLaury/Spiegle</a:t>
            </a:r>
            <a:endParaRPr lang="en-US" dirty="0"/>
          </a:p>
        </p:txBody>
      </p:sp>
      <p:sp>
        <p:nvSpPr>
          <p:cNvPr id="6" name="Slide Number Placeholder 5"/>
          <p:cNvSpPr>
            <a:spLocks noGrp="1"/>
          </p:cNvSpPr>
          <p:nvPr>
            <p:ph type="sldNum" sz="quarter" idx="4"/>
          </p:nvPr>
        </p:nvSpPr>
        <p:spPr/>
        <p:txBody>
          <a:bodyPr/>
          <a:lstStyle/>
          <a:p>
            <a:fld id="{E66AA3EA-0569-43EF-BBA3-83FDB109D582}" type="slidenum">
              <a:rPr lang="en-US" smtClean="0"/>
              <a:pPr/>
              <a:t>10</a:t>
            </a:fld>
            <a:endParaRPr lang="en-US" dirty="0"/>
          </a:p>
        </p:txBody>
      </p:sp>
    </p:spTree>
    <p:extLst>
      <p:ext uri="{BB962C8B-B14F-4D97-AF65-F5344CB8AC3E}">
        <p14:creationId xmlns:p14="http://schemas.microsoft.com/office/powerpoint/2010/main" val="4140923175"/>
      </p:ext>
    </p:extLst>
  </p:cSld>
  <p:clrMapOvr>
    <a:masterClrMapping/>
  </p:clrMapOvr>
  <p:transition spd="slow">
    <p:pull dir="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752600" y="0"/>
            <a:ext cx="868680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General Supply Chain Flow Diagram</a:t>
            </a:r>
          </a:p>
        </p:txBody>
      </p:sp>
      <p:sp>
        <p:nvSpPr>
          <p:cNvPr id="71" name="Line 6"/>
          <p:cNvSpPr>
            <a:spLocks noChangeShapeType="1"/>
          </p:cNvSpPr>
          <p:nvPr/>
        </p:nvSpPr>
        <p:spPr bwMode="auto">
          <a:xfrm>
            <a:off x="1638301" y="488421"/>
            <a:ext cx="8874369"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27" name="Slide Number Placeholder 26"/>
          <p:cNvSpPr>
            <a:spLocks noGrp="1"/>
          </p:cNvSpPr>
          <p:nvPr>
            <p:ph type="sldNum" sz="quarter" idx="4"/>
          </p:nvPr>
        </p:nvSpPr>
        <p:spPr>
          <a:xfrm>
            <a:off x="1609726" y="6604001"/>
            <a:ext cx="193674" cy="174779"/>
          </a:xfrm>
        </p:spPr>
        <p:txBody>
          <a:bodyPr/>
          <a:lstStyle/>
          <a:p>
            <a:fld id="{E66AA3EA-0569-43EF-BBA3-83FDB109D582}" type="slidenum">
              <a:rPr lang="en-US" smtClean="0"/>
              <a:pPr/>
              <a:t>11</a:t>
            </a:fld>
            <a:endParaRPr lang="en-US" dirty="0"/>
          </a:p>
        </p:txBody>
      </p:sp>
      <p:sp>
        <p:nvSpPr>
          <p:cNvPr id="77" name="Line 6"/>
          <p:cNvSpPr>
            <a:spLocks noChangeShapeType="1"/>
          </p:cNvSpPr>
          <p:nvPr/>
        </p:nvSpPr>
        <p:spPr bwMode="auto">
          <a:xfrm>
            <a:off x="1638301" y="488421"/>
            <a:ext cx="8874369" cy="0"/>
          </a:xfrm>
          <a:prstGeom prst="line">
            <a:avLst/>
          </a:prstGeom>
          <a:noFill/>
          <a:ln w="57150">
            <a:solidFill>
              <a:srgbClr val="923222"/>
            </a:solidFill>
            <a:round/>
            <a:headEnd type="none" w="sm" len="sm"/>
            <a:tailEnd type="none" w="sm" len="sm"/>
          </a:ln>
          <a:effectLst/>
        </p:spPr>
        <p:txBody>
          <a:bodyPr wrap="none" anchor="ct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cxnSp>
        <p:nvCxnSpPr>
          <p:cNvPr id="78" name="Straight Arrow Connector 77"/>
          <p:cNvCxnSpPr/>
          <p:nvPr/>
        </p:nvCxnSpPr>
        <p:spPr bwMode="auto">
          <a:xfrm>
            <a:off x="1762239" y="838201"/>
            <a:ext cx="8686800" cy="0"/>
          </a:xfrm>
          <a:prstGeom prst="straightConnector1">
            <a:avLst/>
          </a:prstGeom>
          <a:solidFill>
            <a:schemeClr val="accent1"/>
          </a:solidFill>
          <a:ln w="254000" cap="flat" cmpd="sng" algn="ctr">
            <a:solidFill>
              <a:srgbClr val="0070C0"/>
            </a:solidFill>
            <a:prstDash val="solid"/>
            <a:round/>
            <a:headEnd type="triangle" w="sm" len="sm"/>
            <a:tailEnd type="triangle" w="sm" len="sm"/>
          </a:ln>
          <a:effectLst>
            <a:outerShdw blurRad="50800" dist="38100" dir="2700000" algn="tl" rotWithShape="0">
              <a:prstClr val="black">
                <a:alpha val="40000"/>
              </a:prstClr>
            </a:outerShdw>
          </a:effectLst>
        </p:spPr>
      </p:cxnSp>
      <p:sp>
        <p:nvSpPr>
          <p:cNvPr id="79" name="TextBox 78"/>
          <p:cNvSpPr txBox="1"/>
          <p:nvPr/>
        </p:nvSpPr>
        <p:spPr>
          <a:xfrm>
            <a:off x="5267921" y="668924"/>
            <a:ext cx="1656159" cy="338554"/>
          </a:xfrm>
          <a:prstGeom prst="rect">
            <a:avLst/>
          </a:prstGeom>
          <a:noFill/>
        </p:spPr>
        <p:txBody>
          <a:bodyPr wrap="none" rtlCol="0">
            <a:spAutoFit/>
          </a:bodyPr>
          <a:lstStyle/>
          <a:p>
            <a:r>
              <a:rPr lang="en-US" sz="1600" b="1" dirty="0">
                <a:solidFill>
                  <a:prstClr val="white"/>
                </a:solidFill>
                <a:effectLst>
                  <a:outerShdw blurRad="38100" dist="38100" dir="2700000" algn="tl">
                    <a:srgbClr val="000000">
                      <a:alpha val="43137"/>
                    </a:srgbClr>
                  </a:outerShdw>
                </a:effectLst>
                <a:latin typeface="Calibri" panose="020F0502020204030204" pitchFamily="34" charset="0"/>
              </a:rPr>
              <a:t>Information Flow</a:t>
            </a:r>
          </a:p>
        </p:txBody>
      </p:sp>
      <p:cxnSp>
        <p:nvCxnSpPr>
          <p:cNvPr id="80" name="Straight Arrow Connector 79"/>
          <p:cNvCxnSpPr/>
          <p:nvPr/>
        </p:nvCxnSpPr>
        <p:spPr bwMode="auto">
          <a:xfrm>
            <a:off x="1762239" y="1358844"/>
            <a:ext cx="8686800" cy="0"/>
          </a:xfrm>
          <a:prstGeom prst="straightConnector1">
            <a:avLst/>
          </a:prstGeom>
          <a:solidFill>
            <a:schemeClr val="accent1"/>
          </a:solidFill>
          <a:ln w="254000" cap="flat" cmpd="sng" algn="ctr">
            <a:solidFill>
              <a:srgbClr val="C00000"/>
            </a:solidFill>
            <a:prstDash val="solid"/>
            <a:round/>
            <a:headEnd type="none" w="sm" len="med"/>
            <a:tailEnd type="triangle" w="sm" len="sm"/>
          </a:ln>
          <a:effectLst>
            <a:outerShdw blurRad="50800" dist="38100" dir="2700000" algn="tl" rotWithShape="0">
              <a:prstClr val="black">
                <a:alpha val="40000"/>
              </a:prstClr>
            </a:outerShdw>
          </a:effectLst>
        </p:spPr>
      </p:cxnSp>
      <p:sp>
        <p:nvSpPr>
          <p:cNvPr id="82" name="TextBox 81"/>
          <p:cNvSpPr txBox="1"/>
          <p:nvPr/>
        </p:nvSpPr>
        <p:spPr>
          <a:xfrm>
            <a:off x="5017564" y="1202324"/>
            <a:ext cx="2156873" cy="338554"/>
          </a:xfrm>
          <a:prstGeom prst="rect">
            <a:avLst/>
          </a:prstGeom>
          <a:noFill/>
          <a:ln>
            <a:noFill/>
          </a:ln>
        </p:spPr>
        <p:txBody>
          <a:bodyPr wrap="none" rtlCol="0">
            <a:spAutoFit/>
          </a:bodyPr>
          <a:lstStyle/>
          <a:p>
            <a:r>
              <a:rPr lang="en-US" sz="1600" b="1" dirty="0">
                <a:solidFill>
                  <a:prstClr val="white"/>
                </a:solidFill>
                <a:effectLst>
                  <a:outerShdw blurRad="38100" dist="38100" dir="2700000" algn="tl">
                    <a:srgbClr val="000000">
                      <a:alpha val="43137"/>
                    </a:srgbClr>
                  </a:outerShdw>
                </a:effectLst>
                <a:latin typeface="Calibri" panose="020F0502020204030204" pitchFamily="34" charset="0"/>
              </a:rPr>
              <a:t>Product &amp; Service Flow</a:t>
            </a:r>
          </a:p>
        </p:txBody>
      </p:sp>
      <p:cxnSp>
        <p:nvCxnSpPr>
          <p:cNvPr id="83" name="Straight Arrow Connector 82"/>
          <p:cNvCxnSpPr/>
          <p:nvPr/>
        </p:nvCxnSpPr>
        <p:spPr bwMode="auto">
          <a:xfrm>
            <a:off x="1752599" y="6404921"/>
            <a:ext cx="8686800" cy="0"/>
          </a:xfrm>
          <a:prstGeom prst="straightConnector1">
            <a:avLst/>
          </a:prstGeom>
          <a:solidFill>
            <a:schemeClr val="accent1"/>
          </a:solidFill>
          <a:ln w="254000" cap="flat" cmpd="sng" algn="ctr">
            <a:solidFill>
              <a:schemeClr val="tx1"/>
            </a:solidFill>
            <a:prstDash val="solid"/>
            <a:round/>
            <a:headEnd type="triangle" w="sm" len="sm"/>
            <a:tailEnd type="none" w="sm" len="med"/>
          </a:ln>
          <a:effectLst>
            <a:outerShdw blurRad="50800" dist="38100" dir="2700000" algn="tl" rotWithShape="0">
              <a:prstClr val="black">
                <a:alpha val="40000"/>
              </a:prstClr>
            </a:outerShdw>
          </a:effectLst>
        </p:spPr>
      </p:cxnSp>
      <p:sp>
        <p:nvSpPr>
          <p:cNvPr id="84" name="TextBox 83"/>
          <p:cNvSpPr txBox="1"/>
          <p:nvPr/>
        </p:nvSpPr>
        <p:spPr>
          <a:xfrm>
            <a:off x="5446624" y="6239990"/>
            <a:ext cx="1298753" cy="338554"/>
          </a:xfrm>
          <a:prstGeom prst="rect">
            <a:avLst/>
          </a:prstGeom>
          <a:noFill/>
          <a:ln>
            <a:noFill/>
          </a:ln>
        </p:spPr>
        <p:txBody>
          <a:bodyPr wrap="none" rtlCol="0">
            <a:spAutoFit/>
          </a:bodyPr>
          <a:lstStyle/>
          <a:p>
            <a:r>
              <a:rPr lang="en-US" sz="1600" b="1" dirty="0">
                <a:solidFill>
                  <a:prstClr val="white"/>
                </a:solidFill>
                <a:effectLst>
                  <a:outerShdw blurRad="38100" dist="38100" dir="2700000" algn="tl">
                    <a:srgbClr val="000000">
                      <a:alpha val="43137"/>
                    </a:srgbClr>
                  </a:outerShdw>
                </a:effectLst>
                <a:latin typeface="Calibri" panose="020F0502020204030204" pitchFamily="34" charset="0"/>
              </a:rPr>
              <a:t>Returns Flow</a:t>
            </a:r>
          </a:p>
        </p:txBody>
      </p:sp>
      <p:sp>
        <p:nvSpPr>
          <p:cNvPr id="85" name="Rectangle 84"/>
          <p:cNvSpPr/>
          <p:nvPr/>
        </p:nvSpPr>
        <p:spPr>
          <a:xfrm>
            <a:off x="4144434" y="1468968"/>
            <a:ext cx="3903133" cy="276999"/>
          </a:xfrm>
          <a:prstGeom prst="rect">
            <a:avLst/>
          </a:prstGeom>
        </p:spPr>
        <p:txBody>
          <a:bodyPr wrap="square">
            <a:spAutoFit/>
          </a:bodyPr>
          <a:lstStyle/>
          <a:p>
            <a:pPr algn="ctr"/>
            <a:r>
              <a:rPr lang="en-US" altLang="en-US" sz="1200" i="1" dirty="0">
                <a:latin typeface="Calibri" panose="020F0502020204030204" pitchFamily="34" charset="0"/>
              </a:rPr>
              <a:t>Connected by Transportation and Storage Activities</a:t>
            </a:r>
            <a:endParaRPr lang="en-US" sz="1200" i="1" dirty="0"/>
          </a:p>
        </p:txBody>
      </p:sp>
      <p:sp>
        <p:nvSpPr>
          <p:cNvPr id="90" name="Rectangle 89"/>
          <p:cNvSpPr/>
          <p:nvPr/>
        </p:nvSpPr>
        <p:spPr>
          <a:xfrm>
            <a:off x="3810000" y="960337"/>
            <a:ext cx="4572000" cy="276999"/>
          </a:xfrm>
          <a:prstGeom prst="rect">
            <a:avLst/>
          </a:prstGeom>
        </p:spPr>
        <p:txBody>
          <a:bodyPr>
            <a:spAutoFit/>
          </a:bodyPr>
          <a:lstStyle/>
          <a:p>
            <a:pPr algn="ctr"/>
            <a:r>
              <a:rPr lang="en-US" altLang="en-US" sz="1200" i="1" dirty="0">
                <a:latin typeface="Calibri" panose="020F0502020204030204" pitchFamily="34" charset="0"/>
              </a:rPr>
              <a:t>Integrated through Information and Planning.</a:t>
            </a:r>
            <a:endParaRPr lang="en-US" sz="1200" i="1" dirty="0">
              <a:latin typeface="Calibri" panose="020F0502020204030204" pitchFamily="34" charset="0"/>
            </a:endParaRPr>
          </a:p>
        </p:txBody>
      </p:sp>
      <p:cxnSp>
        <p:nvCxnSpPr>
          <p:cNvPr id="91" name="Straight Arrow Connector 90"/>
          <p:cNvCxnSpPr/>
          <p:nvPr/>
        </p:nvCxnSpPr>
        <p:spPr bwMode="auto">
          <a:xfrm>
            <a:off x="1752600" y="1879487"/>
            <a:ext cx="8686800" cy="0"/>
          </a:xfrm>
          <a:prstGeom prst="straightConnector1">
            <a:avLst/>
          </a:prstGeom>
          <a:solidFill>
            <a:schemeClr val="accent1"/>
          </a:solidFill>
          <a:ln w="254000" cap="flat" cmpd="sng" algn="ctr">
            <a:solidFill>
              <a:srgbClr val="008000"/>
            </a:solidFill>
            <a:prstDash val="solid"/>
            <a:round/>
            <a:headEnd type="triangle" w="sm" len="sm"/>
            <a:tailEnd type="none" w="sm" len="med"/>
          </a:ln>
          <a:effectLst>
            <a:outerShdw blurRad="50800" dist="38100" dir="2700000" algn="tl" rotWithShape="0">
              <a:prstClr val="black">
                <a:alpha val="40000"/>
              </a:prstClr>
            </a:outerShdw>
          </a:effectLst>
        </p:spPr>
      </p:cxnSp>
      <p:sp>
        <p:nvSpPr>
          <p:cNvPr id="92" name="TextBox 91"/>
          <p:cNvSpPr txBox="1"/>
          <p:nvPr/>
        </p:nvSpPr>
        <p:spPr>
          <a:xfrm>
            <a:off x="5402765" y="1710324"/>
            <a:ext cx="1386470" cy="338554"/>
          </a:xfrm>
          <a:prstGeom prst="rect">
            <a:avLst/>
          </a:prstGeom>
          <a:noFill/>
          <a:ln>
            <a:noFill/>
          </a:ln>
        </p:spPr>
        <p:txBody>
          <a:bodyPr wrap="none" rtlCol="0">
            <a:spAutoFit/>
          </a:bodyPr>
          <a:lstStyle/>
          <a:p>
            <a:r>
              <a:rPr lang="en-US" sz="1600" b="1" dirty="0">
                <a:solidFill>
                  <a:prstClr val="white"/>
                </a:solidFill>
                <a:effectLst>
                  <a:outerShdw blurRad="38100" dist="38100" dir="2700000" algn="tl">
                    <a:srgbClr val="000000">
                      <a:alpha val="43137"/>
                    </a:srgbClr>
                  </a:outerShdw>
                </a:effectLst>
                <a:latin typeface="Calibri" panose="020F0502020204030204" pitchFamily="34" charset="0"/>
              </a:rPr>
              <a:t>Payment Flow</a:t>
            </a:r>
          </a:p>
        </p:txBody>
      </p:sp>
      <p:cxnSp>
        <p:nvCxnSpPr>
          <p:cNvPr id="97" name="Elbow Connector 96"/>
          <p:cNvCxnSpPr>
            <a:stCxn id="102" idx="6"/>
          </p:cNvCxnSpPr>
          <p:nvPr/>
        </p:nvCxnSpPr>
        <p:spPr bwMode="auto">
          <a:xfrm>
            <a:off x="3324491" y="3781012"/>
            <a:ext cx="1975642" cy="219489"/>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98" name="Elbow Connector 97"/>
          <p:cNvCxnSpPr>
            <a:stCxn id="103" idx="6"/>
          </p:cNvCxnSpPr>
          <p:nvPr/>
        </p:nvCxnSpPr>
        <p:spPr bwMode="auto">
          <a:xfrm flipV="1">
            <a:off x="3324492" y="4343401"/>
            <a:ext cx="1984109" cy="275811"/>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99" name="Elbow Connector 98"/>
          <p:cNvCxnSpPr/>
          <p:nvPr/>
        </p:nvCxnSpPr>
        <p:spPr bwMode="auto">
          <a:xfrm flipV="1">
            <a:off x="8458200" y="2703099"/>
            <a:ext cx="736600" cy="285634"/>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100" name="Elbow Connector 99"/>
          <p:cNvCxnSpPr/>
          <p:nvPr/>
        </p:nvCxnSpPr>
        <p:spPr bwMode="auto">
          <a:xfrm>
            <a:off x="8458201" y="5401734"/>
            <a:ext cx="753533" cy="273165"/>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sp>
        <p:nvSpPr>
          <p:cNvPr id="101" name="Oval 100"/>
          <p:cNvSpPr>
            <a:spLocks noChangeAspect="1"/>
          </p:cNvSpPr>
          <p:nvPr/>
        </p:nvSpPr>
        <p:spPr bwMode="auto">
          <a:xfrm>
            <a:off x="1778529" y="2575102"/>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02" name="Oval 101"/>
          <p:cNvSpPr>
            <a:spLocks noChangeAspect="1"/>
          </p:cNvSpPr>
          <p:nvPr/>
        </p:nvSpPr>
        <p:spPr bwMode="auto">
          <a:xfrm>
            <a:off x="2690549" y="3464041"/>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03" name="Oval 102"/>
          <p:cNvSpPr>
            <a:spLocks noChangeAspect="1"/>
          </p:cNvSpPr>
          <p:nvPr/>
        </p:nvSpPr>
        <p:spPr bwMode="auto">
          <a:xfrm>
            <a:off x="2690549" y="4302241"/>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04" name="Oval 103"/>
          <p:cNvSpPr>
            <a:spLocks noChangeAspect="1"/>
          </p:cNvSpPr>
          <p:nvPr/>
        </p:nvSpPr>
        <p:spPr bwMode="auto">
          <a:xfrm>
            <a:off x="1778529" y="5165902"/>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05" name="Oval 104"/>
          <p:cNvSpPr/>
          <p:nvPr/>
        </p:nvSpPr>
        <p:spPr bwMode="auto">
          <a:xfrm>
            <a:off x="3302000" y="2637279"/>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106" name="Oval 105"/>
          <p:cNvSpPr/>
          <p:nvPr/>
        </p:nvSpPr>
        <p:spPr bwMode="auto">
          <a:xfrm>
            <a:off x="3302000" y="4886590"/>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108" name="TextBox 107"/>
          <p:cNvSpPr txBox="1"/>
          <p:nvPr/>
        </p:nvSpPr>
        <p:spPr>
          <a:xfrm>
            <a:off x="10036805" y="3619388"/>
            <a:ext cx="381000" cy="1151466"/>
          </a:xfrm>
          <a:prstGeom prst="rect">
            <a:avLst/>
          </a:prstGeom>
          <a:solidFill>
            <a:schemeClr val="bg1"/>
          </a:solidFill>
          <a:ln>
            <a:solidFill>
              <a:schemeClr val="accent5"/>
            </a:solidFill>
          </a:ln>
          <a:effectLst>
            <a:outerShdw blurRad="50800" dist="38100" dir="2700000" algn="tl" rotWithShape="0">
              <a:prstClr val="black">
                <a:alpha val="40000"/>
              </a:prstClr>
            </a:outerShdw>
          </a:effectLst>
          <a:scene3d>
            <a:camera prst="orthographicFront"/>
            <a:lightRig rig="threePt" dir="t"/>
          </a:scene3d>
          <a:sp3d>
            <a:bevelT/>
          </a:sp3d>
        </p:spPr>
        <p:txBody>
          <a:bodyPr vert="vert" wrap="none" lIns="91440" tIns="45720" rIns="91440" bIns="45720" rtlCol="0" anchor="ctr" anchorCtr="1">
            <a:noAutofit/>
          </a:bodyPr>
          <a:lstStyle/>
          <a:p>
            <a:pPr algn="ctr">
              <a:lnSpc>
                <a:spcPct val="90000"/>
              </a:lnSpc>
            </a:pPr>
            <a:r>
              <a:rPr lang="en-US" sz="1100" b="1" dirty="0">
                <a:solidFill>
                  <a:schemeClr val="accent5"/>
                </a:solidFill>
              </a:rPr>
              <a:t>Consumers</a:t>
            </a:r>
          </a:p>
        </p:txBody>
      </p:sp>
      <p:cxnSp>
        <p:nvCxnSpPr>
          <p:cNvPr id="110" name="Elbow Connector 109"/>
          <p:cNvCxnSpPr>
            <a:stCxn id="101" idx="6"/>
            <a:endCxn id="105" idx="2"/>
          </p:cNvCxnSpPr>
          <p:nvPr/>
        </p:nvCxnSpPr>
        <p:spPr bwMode="auto">
          <a:xfrm>
            <a:off x="2412472" y="2892072"/>
            <a:ext cx="889529" cy="167834"/>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111" name="Elbow Connector 110"/>
          <p:cNvCxnSpPr/>
          <p:nvPr/>
        </p:nvCxnSpPr>
        <p:spPr bwMode="auto">
          <a:xfrm>
            <a:off x="4248945" y="3059906"/>
            <a:ext cx="1178189" cy="711995"/>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112" name="Elbow Connector 111"/>
          <p:cNvCxnSpPr>
            <a:stCxn id="106" idx="6"/>
          </p:cNvCxnSpPr>
          <p:nvPr/>
        </p:nvCxnSpPr>
        <p:spPr bwMode="auto">
          <a:xfrm flipV="1">
            <a:off x="4241800" y="4610101"/>
            <a:ext cx="1193800" cy="699117"/>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113" name="Elbow Connector 112"/>
          <p:cNvCxnSpPr>
            <a:stCxn id="104" idx="6"/>
            <a:endCxn id="106" idx="2"/>
          </p:cNvCxnSpPr>
          <p:nvPr/>
        </p:nvCxnSpPr>
        <p:spPr bwMode="auto">
          <a:xfrm flipV="1">
            <a:off x="2412472" y="5309218"/>
            <a:ext cx="889529" cy="173655"/>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114" name="Elbow Connector 113"/>
          <p:cNvCxnSpPr>
            <a:endCxn id="137" idx="2"/>
          </p:cNvCxnSpPr>
          <p:nvPr/>
        </p:nvCxnSpPr>
        <p:spPr bwMode="auto">
          <a:xfrm>
            <a:off x="6581611" y="4626921"/>
            <a:ext cx="1080294" cy="685800"/>
          </a:xfrm>
          <a:prstGeom prst="bentConnector3">
            <a:avLst>
              <a:gd name="adj1" fmla="val 60972"/>
            </a:avLst>
          </a:prstGeom>
          <a:solidFill>
            <a:schemeClr val="accent1"/>
          </a:solidFill>
          <a:ln w="57150" cap="flat" cmpd="sng" algn="ctr">
            <a:solidFill>
              <a:schemeClr val="tx1"/>
            </a:solidFill>
            <a:prstDash val="solid"/>
            <a:round/>
            <a:headEnd type="none" w="med" len="med"/>
            <a:tailEnd type="triangle"/>
          </a:ln>
          <a:effectLst/>
        </p:spPr>
      </p:cxnSp>
      <p:cxnSp>
        <p:nvCxnSpPr>
          <p:cNvPr id="115" name="Elbow Connector 114"/>
          <p:cNvCxnSpPr/>
          <p:nvPr/>
        </p:nvCxnSpPr>
        <p:spPr bwMode="auto">
          <a:xfrm flipV="1">
            <a:off x="6598281" y="3064823"/>
            <a:ext cx="1064847" cy="723899"/>
          </a:xfrm>
          <a:prstGeom prst="bentConnector3">
            <a:avLst>
              <a:gd name="adj1" fmla="val 60336"/>
            </a:avLst>
          </a:prstGeom>
          <a:solidFill>
            <a:schemeClr val="accent1"/>
          </a:solidFill>
          <a:ln w="57150" cap="flat" cmpd="sng" algn="ctr">
            <a:solidFill>
              <a:schemeClr val="tx1"/>
            </a:solidFill>
            <a:prstDash val="solid"/>
            <a:round/>
            <a:headEnd type="none" w="med" len="med"/>
            <a:tailEnd type="triangle"/>
          </a:ln>
          <a:effectLst/>
        </p:spPr>
      </p:cxnSp>
      <p:sp>
        <p:nvSpPr>
          <p:cNvPr id="116" name="Oval 115"/>
          <p:cNvSpPr>
            <a:spLocks noChangeAspect="1"/>
          </p:cNvSpPr>
          <p:nvPr/>
        </p:nvSpPr>
        <p:spPr bwMode="auto">
          <a:xfrm>
            <a:off x="9186598" y="2388017"/>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117" name="Oval 116"/>
          <p:cNvSpPr>
            <a:spLocks noChangeAspect="1"/>
          </p:cNvSpPr>
          <p:nvPr/>
        </p:nvSpPr>
        <p:spPr bwMode="auto">
          <a:xfrm>
            <a:off x="9186598" y="5359817"/>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118" name="TextBox 117"/>
          <p:cNvSpPr txBox="1"/>
          <p:nvPr/>
        </p:nvSpPr>
        <p:spPr>
          <a:xfrm>
            <a:off x="2372558" y="1987435"/>
            <a:ext cx="1585690"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Suppliers</a:t>
            </a:r>
          </a:p>
        </p:txBody>
      </p:sp>
      <p:sp>
        <p:nvSpPr>
          <p:cNvPr id="119" name="TextBox 118"/>
          <p:cNvSpPr txBox="1"/>
          <p:nvPr/>
        </p:nvSpPr>
        <p:spPr>
          <a:xfrm>
            <a:off x="7985768" y="1987435"/>
            <a:ext cx="179408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Customers</a:t>
            </a:r>
          </a:p>
        </p:txBody>
      </p:sp>
      <p:cxnSp>
        <p:nvCxnSpPr>
          <p:cNvPr id="124" name="Straight Arrow Connector 123"/>
          <p:cNvCxnSpPr>
            <a:stCxn id="135" idx="6"/>
            <a:endCxn id="108" idx="1"/>
          </p:cNvCxnSpPr>
          <p:nvPr/>
        </p:nvCxnSpPr>
        <p:spPr bwMode="auto">
          <a:xfrm>
            <a:off x="6893983" y="4187473"/>
            <a:ext cx="3142822" cy="7649"/>
          </a:xfrm>
          <a:prstGeom prst="straightConnector1">
            <a:avLst/>
          </a:prstGeom>
          <a:solidFill>
            <a:schemeClr val="accent1"/>
          </a:solidFill>
          <a:ln w="57150" cap="flat" cmpd="sng" algn="ctr">
            <a:solidFill>
              <a:schemeClr val="tx1"/>
            </a:solidFill>
            <a:prstDash val="solid"/>
            <a:round/>
            <a:headEnd type="none" w="med" len="med"/>
            <a:tailEnd type="triangle" w="med" len="med"/>
          </a:ln>
          <a:effectLst/>
        </p:spPr>
      </p:cxnSp>
      <p:cxnSp>
        <p:nvCxnSpPr>
          <p:cNvPr id="125" name="Elbow Connector 124"/>
          <p:cNvCxnSpPr>
            <a:stCxn id="117" idx="6"/>
            <a:endCxn id="108" idx="2"/>
          </p:cNvCxnSpPr>
          <p:nvPr/>
        </p:nvCxnSpPr>
        <p:spPr bwMode="auto">
          <a:xfrm flipV="1">
            <a:off x="9863403" y="4770855"/>
            <a:ext cx="363903" cy="905933"/>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126" name="Elbow Connector 125"/>
          <p:cNvCxnSpPr>
            <a:stCxn id="116" idx="6"/>
            <a:endCxn id="108" idx="0"/>
          </p:cNvCxnSpPr>
          <p:nvPr/>
        </p:nvCxnSpPr>
        <p:spPr bwMode="auto">
          <a:xfrm>
            <a:off x="9863403" y="2704988"/>
            <a:ext cx="363903" cy="914401"/>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127" name="Elbow Connector 126"/>
          <p:cNvCxnSpPr>
            <a:stCxn id="128" idx="2"/>
          </p:cNvCxnSpPr>
          <p:nvPr/>
        </p:nvCxnSpPr>
        <p:spPr bwMode="auto">
          <a:xfrm rot="10800000" flipV="1">
            <a:off x="6100498" y="3767290"/>
            <a:ext cx="2809635" cy="228600"/>
          </a:xfrm>
          <a:prstGeom prst="bentConnector3">
            <a:avLst>
              <a:gd name="adj1" fmla="val 21654"/>
            </a:avLst>
          </a:prstGeom>
          <a:solidFill>
            <a:schemeClr val="accent1"/>
          </a:solidFill>
          <a:ln w="57150" cap="flat" cmpd="sng" algn="ctr">
            <a:solidFill>
              <a:schemeClr val="tx1"/>
            </a:solidFill>
            <a:prstDash val="solid"/>
            <a:round/>
            <a:headEnd type="triangle" w="med" len="med"/>
            <a:tailEnd type="none"/>
          </a:ln>
          <a:effectLst/>
        </p:spPr>
      </p:cxnSp>
      <p:sp>
        <p:nvSpPr>
          <p:cNvPr id="128" name="Oval 127"/>
          <p:cNvSpPr>
            <a:spLocks noChangeAspect="1"/>
          </p:cNvSpPr>
          <p:nvPr/>
        </p:nvSpPr>
        <p:spPr bwMode="auto">
          <a:xfrm>
            <a:off x="8910132" y="3450320"/>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129" name="Straight Arrow Connector 128"/>
          <p:cNvCxnSpPr>
            <a:stCxn id="128" idx="6"/>
          </p:cNvCxnSpPr>
          <p:nvPr/>
        </p:nvCxnSpPr>
        <p:spPr bwMode="auto">
          <a:xfrm>
            <a:off x="9602126" y="3767290"/>
            <a:ext cx="403722"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130" name="Elbow Connector 129"/>
          <p:cNvCxnSpPr>
            <a:stCxn id="131" idx="2"/>
          </p:cNvCxnSpPr>
          <p:nvPr/>
        </p:nvCxnSpPr>
        <p:spPr bwMode="auto">
          <a:xfrm rot="10800000">
            <a:off x="6083035" y="4398321"/>
            <a:ext cx="2822620" cy="228600"/>
          </a:xfrm>
          <a:prstGeom prst="bentConnector3">
            <a:avLst>
              <a:gd name="adj1" fmla="val 21171"/>
            </a:avLst>
          </a:prstGeom>
          <a:solidFill>
            <a:schemeClr val="accent1"/>
          </a:solidFill>
          <a:ln w="57150" cap="flat" cmpd="sng" algn="ctr">
            <a:solidFill>
              <a:schemeClr val="tx1"/>
            </a:solidFill>
            <a:prstDash val="solid"/>
            <a:round/>
            <a:headEnd type="triangle" w="med" len="med"/>
            <a:tailEnd type="none"/>
          </a:ln>
          <a:effectLst/>
        </p:spPr>
      </p:cxnSp>
      <p:sp>
        <p:nvSpPr>
          <p:cNvPr id="131" name="Oval 130"/>
          <p:cNvSpPr>
            <a:spLocks noChangeAspect="1"/>
          </p:cNvSpPr>
          <p:nvPr/>
        </p:nvSpPr>
        <p:spPr bwMode="auto">
          <a:xfrm>
            <a:off x="8905655" y="4309951"/>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132" name="Straight Arrow Connector 131"/>
          <p:cNvCxnSpPr>
            <a:stCxn id="131" idx="6"/>
          </p:cNvCxnSpPr>
          <p:nvPr/>
        </p:nvCxnSpPr>
        <p:spPr bwMode="auto">
          <a:xfrm>
            <a:off x="9597650" y="4626921"/>
            <a:ext cx="408591"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133" name="Elbow Connector 132"/>
          <p:cNvCxnSpPr/>
          <p:nvPr/>
        </p:nvCxnSpPr>
        <p:spPr bwMode="auto">
          <a:xfrm>
            <a:off x="8373798" y="3248280"/>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134" name="Oval 133"/>
          <p:cNvSpPr/>
          <p:nvPr/>
        </p:nvSpPr>
        <p:spPr bwMode="auto">
          <a:xfrm>
            <a:off x="7661905" y="2642194"/>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135" name="Oval 134"/>
          <p:cNvSpPr/>
          <p:nvPr/>
        </p:nvSpPr>
        <p:spPr bwMode="auto">
          <a:xfrm>
            <a:off x="5298017" y="3421944"/>
            <a:ext cx="1595967" cy="1531056"/>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1400" b="1" dirty="0">
                <a:solidFill>
                  <a:prstClr val="black"/>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1000" i="1" dirty="0">
                <a:solidFill>
                  <a:prstClr val="black"/>
                </a:solidFill>
                <a:effectLst>
                  <a:outerShdw blurRad="38100" dist="38100" dir="2700000" algn="tl">
                    <a:srgbClr val="000000">
                      <a:alpha val="43137"/>
                    </a:srgbClr>
                  </a:outerShdw>
                </a:effectLst>
                <a:latin typeface="News Gothic MT" pitchFamily="34" charset="0"/>
              </a:rPr>
              <a:t>(Finished Product)</a:t>
            </a:r>
          </a:p>
        </p:txBody>
      </p:sp>
      <p:cxnSp>
        <p:nvCxnSpPr>
          <p:cNvPr id="136" name="Elbow Connector 135"/>
          <p:cNvCxnSpPr/>
          <p:nvPr/>
        </p:nvCxnSpPr>
        <p:spPr bwMode="auto">
          <a:xfrm flipV="1">
            <a:off x="8373105" y="4781805"/>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137" name="Oval 136"/>
          <p:cNvSpPr/>
          <p:nvPr/>
        </p:nvSpPr>
        <p:spPr bwMode="auto">
          <a:xfrm>
            <a:off x="7661905" y="4890094"/>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107" name="TextBox 106"/>
          <p:cNvSpPr txBox="1"/>
          <p:nvPr/>
        </p:nvSpPr>
        <p:spPr>
          <a:xfrm>
            <a:off x="5094834" y="5164667"/>
            <a:ext cx="2002332" cy="26161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sz="1100" b="1" i="1" dirty="0">
                <a:solidFill>
                  <a:srgbClr val="923222"/>
                </a:solidFill>
              </a:rPr>
              <a:t>Transportation Activities</a:t>
            </a:r>
            <a:endParaRPr lang="en-US" sz="800" b="1" i="1" dirty="0">
              <a:solidFill>
                <a:srgbClr val="923222"/>
              </a:solidFill>
            </a:endParaRPr>
          </a:p>
        </p:txBody>
      </p:sp>
      <p:grpSp>
        <p:nvGrpSpPr>
          <p:cNvPr id="3" name="Group 2"/>
          <p:cNvGrpSpPr/>
          <p:nvPr/>
        </p:nvGrpSpPr>
        <p:grpSpPr>
          <a:xfrm>
            <a:off x="4402667" y="5494866"/>
            <a:ext cx="3234266" cy="731804"/>
            <a:chOff x="2590800" y="5410200"/>
            <a:chExt cx="3234266" cy="731804"/>
          </a:xfrm>
        </p:grpSpPr>
        <p:sp>
          <p:nvSpPr>
            <p:cNvPr id="144" name="TextBox 143"/>
            <p:cNvSpPr txBox="1"/>
            <p:nvPr/>
          </p:nvSpPr>
          <p:spPr>
            <a:xfrm>
              <a:off x="5270002" y="5913664"/>
              <a:ext cx="551754" cy="215444"/>
            </a:xfrm>
            <a:prstGeom prst="rect">
              <a:avLst/>
            </a:prstGeom>
            <a:noFill/>
          </p:spPr>
          <p:txBody>
            <a:bodyPr wrap="none" rtlCol="0">
              <a:spAutoFit/>
            </a:bodyPr>
            <a:lstStyle/>
            <a:p>
              <a:pPr algn="ctr"/>
              <a:r>
                <a:rPr lang="en-US" sz="800" dirty="0">
                  <a:solidFill>
                    <a:prstClr val="black"/>
                  </a:solidFill>
                </a:rPr>
                <a:t>Pipeline</a:t>
              </a:r>
            </a:p>
          </p:txBody>
        </p:sp>
        <p:sp>
          <p:nvSpPr>
            <p:cNvPr id="145" name="TextBox 144"/>
            <p:cNvSpPr txBox="1"/>
            <p:nvPr/>
          </p:nvSpPr>
          <p:spPr>
            <a:xfrm>
              <a:off x="3623045" y="5926560"/>
              <a:ext cx="360996" cy="215444"/>
            </a:xfrm>
            <a:prstGeom prst="rect">
              <a:avLst/>
            </a:prstGeom>
            <a:noFill/>
          </p:spPr>
          <p:txBody>
            <a:bodyPr wrap="none" rtlCol="0">
              <a:spAutoFit/>
            </a:bodyPr>
            <a:lstStyle/>
            <a:p>
              <a:pPr algn="ctr"/>
              <a:r>
                <a:rPr lang="en-US" sz="800" dirty="0">
                  <a:solidFill>
                    <a:prstClr val="black"/>
                  </a:solidFill>
                </a:rPr>
                <a:t>Rail</a:t>
              </a:r>
            </a:p>
          </p:txBody>
        </p:sp>
        <p:sp>
          <p:nvSpPr>
            <p:cNvPr id="146" name="TextBox 145"/>
            <p:cNvSpPr txBox="1"/>
            <p:nvPr/>
          </p:nvSpPr>
          <p:spPr>
            <a:xfrm>
              <a:off x="4196726" y="5926560"/>
              <a:ext cx="458780" cy="215444"/>
            </a:xfrm>
            <a:prstGeom prst="rect">
              <a:avLst/>
            </a:prstGeom>
            <a:noFill/>
          </p:spPr>
          <p:txBody>
            <a:bodyPr wrap="none" rtlCol="0">
              <a:spAutoFit/>
            </a:bodyPr>
            <a:lstStyle/>
            <a:p>
              <a:pPr algn="ctr"/>
              <a:r>
                <a:rPr lang="en-US" sz="800" dirty="0">
                  <a:solidFill>
                    <a:prstClr val="black"/>
                  </a:solidFill>
                </a:rPr>
                <a:t>Water</a:t>
              </a:r>
            </a:p>
          </p:txBody>
        </p:sp>
        <p:sp>
          <p:nvSpPr>
            <p:cNvPr id="147" name="TextBox 146"/>
            <p:cNvSpPr txBox="1"/>
            <p:nvPr/>
          </p:nvSpPr>
          <p:spPr>
            <a:xfrm>
              <a:off x="2893150" y="5922129"/>
              <a:ext cx="309700" cy="215444"/>
            </a:xfrm>
            <a:prstGeom prst="rect">
              <a:avLst/>
            </a:prstGeom>
            <a:noFill/>
          </p:spPr>
          <p:txBody>
            <a:bodyPr wrap="none" rtlCol="0">
              <a:spAutoFit/>
            </a:bodyPr>
            <a:lstStyle/>
            <a:p>
              <a:pPr algn="ctr"/>
              <a:r>
                <a:rPr lang="en-US" sz="800" dirty="0">
                  <a:solidFill>
                    <a:prstClr val="black"/>
                  </a:solidFill>
                </a:rPr>
                <a:t>Air</a:t>
              </a:r>
            </a:p>
          </p:txBody>
        </p:sp>
        <p:sp>
          <p:nvSpPr>
            <p:cNvPr id="148" name="TextBox 147"/>
            <p:cNvSpPr txBox="1"/>
            <p:nvPr/>
          </p:nvSpPr>
          <p:spPr>
            <a:xfrm>
              <a:off x="4800600" y="5912078"/>
              <a:ext cx="441146" cy="215444"/>
            </a:xfrm>
            <a:prstGeom prst="rect">
              <a:avLst/>
            </a:prstGeom>
            <a:noFill/>
          </p:spPr>
          <p:txBody>
            <a:bodyPr wrap="none" rtlCol="0">
              <a:spAutoFit/>
            </a:bodyPr>
            <a:lstStyle/>
            <a:p>
              <a:pPr algn="ctr"/>
              <a:r>
                <a:rPr lang="en-US" sz="800" dirty="0">
                  <a:solidFill>
                    <a:prstClr val="black"/>
                  </a:solidFill>
                </a:rPr>
                <a:t>Truck</a:t>
              </a:r>
            </a:p>
          </p:txBody>
        </p:sp>
        <p:pic>
          <p:nvPicPr>
            <p:cNvPr id="150" name="Picture 149"/>
            <p:cNvPicPr>
              <a:picLocks noChangeAspect="1"/>
            </p:cNvPicPr>
            <p:nvPr/>
          </p:nvPicPr>
          <p:blipFill rotWithShape="1">
            <a:blip r:embed="rId2" cstate="print">
              <a:extLst>
                <a:ext uri="{28A0092B-C50C-407E-A947-70E740481C1C}">
                  <a14:useLocalDpi xmlns:a14="http://schemas.microsoft.com/office/drawing/2010/main" val="0"/>
                </a:ext>
              </a:extLst>
            </a:blip>
            <a:srcRect l="4569" t="6049" r="77406" b="67161"/>
            <a:stretch/>
          </p:blipFill>
          <p:spPr>
            <a:xfrm>
              <a:off x="3618408" y="5410200"/>
              <a:ext cx="370270" cy="550334"/>
            </a:xfrm>
            <a:prstGeom prst="rect">
              <a:avLst/>
            </a:prstGeom>
          </p:spPr>
        </p:pic>
        <p:pic>
          <p:nvPicPr>
            <p:cNvPr id="151" name="Picture 150"/>
            <p:cNvPicPr>
              <a:picLocks noChangeAspect="1"/>
            </p:cNvPicPr>
            <p:nvPr/>
          </p:nvPicPr>
          <p:blipFill rotWithShape="1">
            <a:blip r:embed="rId3" cstate="print">
              <a:extLst>
                <a:ext uri="{28A0092B-C50C-407E-A947-70E740481C1C}">
                  <a14:useLocalDpi xmlns:a14="http://schemas.microsoft.com/office/drawing/2010/main" val="0"/>
                </a:ext>
              </a:extLst>
            </a:blip>
            <a:srcRect l="73108" t="5428" r="8734" b="68794"/>
            <a:stretch/>
          </p:blipFill>
          <p:spPr>
            <a:xfrm>
              <a:off x="4836623" y="5410200"/>
              <a:ext cx="369100" cy="523966"/>
            </a:xfrm>
            <a:prstGeom prst="rect">
              <a:avLst/>
            </a:prstGeom>
          </p:spPr>
        </p:pic>
        <p:pic>
          <p:nvPicPr>
            <p:cNvPr id="152" name="Picture 151"/>
            <p:cNvPicPr>
              <a:picLocks noChangeAspect="1"/>
            </p:cNvPicPr>
            <p:nvPr/>
          </p:nvPicPr>
          <p:blipFill rotWithShape="1">
            <a:blip r:embed="rId4" cstate="print">
              <a:extLst>
                <a:ext uri="{28A0092B-C50C-407E-A947-70E740481C1C}">
                  <a14:useLocalDpi xmlns:a14="http://schemas.microsoft.com/office/drawing/2010/main" val="0"/>
                </a:ext>
              </a:extLst>
            </a:blip>
            <a:srcRect l="36790" t="5308" r="41112" b="69012"/>
            <a:stretch/>
          </p:blipFill>
          <p:spPr>
            <a:xfrm>
              <a:off x="4192682" y="5414115"/>
              <a:ext cx="466868" cy="542505"/>
            </a:xfrm>
            <a:prstGeom prst="rect">
              <a:avLst/>
            </a:prstGeom>
          </p:spPr>
        </p:pic>
        <p:pic>
          <p:nvPicPr>
            <p:cNvPr id="153" name="Picture 152"/>
            <p:cNvPicPr>
              <a:picLocks noChangeAspect="1"/>
            </p:cNvPicPr>
            <p:nvPr/>
          </p:nvPicPr>
          <p:blipFill rotWithShape="1">
            <a:blip r:embed="rId5" cstate="print">
              <a:extLst>
                <a:ext uri="{28A0092B-C50C-407E-A947-70E740481C1C}">
                  <a14:useLocalDpi xmlns:a14="http://schemas.microsoft.com/office/drawing/2010/main" val="0"/>
                </a:ext>
              </a:extLst>
            </a:blip>
            <a:srcRect l="6413" t="67968" r="72381" b="7270"/>
            <a:stretch/>
          </p:blipFill>
          <p:spPr>
            <a:xfrm>
              <a:off x="5372099" y="5410200"/>
              <a:ext cx="452967" cy="528915"/>
            </a:xfrm>
            <a:prstGeom prst="rect">
              <a:avLst/>
            </a:prstGeom>
          </p:spPr>
        </p:pic>
        <p:pic>
          <p:nvPicPr>
            <p:cNvPr id="154" name="Picture 153"/>
            <p:cNvPicPr>
              <a:picLocks noChangeAspect="1"/>
            </p:cNvPicPr>
            <p:nvPr/>
          </p:nvPicPr>
          <p:blipFill rotWithShape="1">
            <a:blip r:embed="rId6" cstate="print">
              <a:extLst>
                <a:ext uri="{28A0092B-C50C-407E-A947-70E740481C1C}">
                  <a14:useLocalDpi xmlns:a14="http://schemas.microsoft.com/office/drawing/2010/main" val="0"/>
                </a:ext>
              </a:extLst>
            </a:blip>
            <a:srcRect l="2532" t="39778" r="34483" b="40667"/>
            <a:stretch/>
          </p:blipFill>
          <p:spPr>
            <a:xfrm>
              <a:off x="2590800" y="5410200"/>
              <a:ext cx="929156" cy="533400"/>
            </a:xfrm>
            <a:prstGeom prst="rect">
              <a:avLst/>
            </a:prstGeom>
          </p:spPr>
        </p:pic>
      </p:grpSp>
      <p:sp>
        <p:nvSpPr>
          <p:cNvPr id="81" name="TextBox 80"/>
          <p:cNvSpPr txBox="1"/>
          <p:nvPr/>
        </p:nvSpPr>
        <p:spPr>
          <a:xfrm>
            <a:off x="5028240" y="1987435"/>
            <a:ext cx="213552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Manufacturer</a:t>
            </a:r>
          </a:p>
        </p:txBody>
      </p:sp>
    </p:spTree>
    <p:extLst>
      <p:ext uri="{BB962C8B-B14F-4D97-AF65-F5344CB8AC3E}">
        <p14:creationId xmlns:p14="http://schemas.microsoft.com/office/powerpoint/2010/main" val="815447863"/>
      </p:ext>
    </p:extLst>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761229" y="132598"/>
            <a:ext cx="868680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Chain Flow</a:t>
            </a:r>
          </a:p>
        </p:txBody>
      </p:sp>
      <p:sp>
        <p:nvSpPr>
          <p:cNvPr id="13" name="TextBox 12"/>
          <p:cNvSpPr txBox="1"/>
          <p:nvPr/>
        </p:nvSpPr>
        <p:spPr>
          <a:xfrm>
            <a:off x="1752601" y="914401"/>
            <a:ext cx="6778009" cy="461665"/>
          </a:xfrm>
          <a:prstGeom prst="rect">
            <a:avLst/>
          </a:prstGeom>
          <a:noFill/>
        </p:spPr>
        <p:txBody>
          <a:bodyPr wrap="none" rtlCol="0">
            <a:spAutoFit/>
          </a:bodyPr>
          <a:lstStyle/>
          <a:p>
            <a:r>
              <a:rPr lang="en-US" b="1" dirty="0">
                <a:latin typeface="Calibri" panose="020F0502020204030204" pitchFamily="34" charset="0"/>
              </a:rPr>
              <a:t>Normal supply chain flow of materials and products</a:t>
            </a:r>
          </a:p>
        </p:txBody>
      </p:sp>
      <p:sp>
        <p:nvSpPr>
          <p:cNvPr id="6" name="Slide Number Placeholder 5"/>
          <p:cNvSpPr>
            <a:spLocks noGrp="1"/>
          </p:cNvSpPr>
          <p:nvPr>
            <p:ph type="sldNum" sz="quarter" idx="4"/>
          </p:nvPr>
        </p:nvSpPr>
        <p:spPr>
          <a:xfrm>
            <a:off x="1609726" y="6604001"/>
            <a:ext cx="193674" cy="174779"/>
          </a:xfrm>
        </p:spPr>
        <p:txBody>
          <a:bodyPr/>
          <a:lstStyle/>
          <a:p>
            <a:fld id="{E66AA3EA-0569-43EF-BBA3-83FDB109D582}" type="slidenum">
              <a:rPr lang="en-US" smtClean="0"/>
              <a:pPr/>
              <a:t>12</a:t>
            </a:fld>
            <a:endParaRPr lang="en-US" dirty="0"/>
          </a:p>
        </p:txBody>
      </p:sp>
      <p:grpSp>
        <p:nvGrpSpPr>
          <p:cNvPr id="7" name="Group 6"/>
          <p:cNvGrpSpPr/>
          <p:nvPr/>
        </p:nvGrpSpPr>
        <p:grpSpPr>
          <a:xfrm>
            <a:off x="1776362" y="2202599"/>
            <a:ext cx="8639276" cy="4053003"/>
            <a:chOff x="276124" y="2093267"/>
            <a:chExt cx="8639276" cy="4053003"/>
          </a:xfrm>
        </p:grpSpPr>
        <p:cxnSp>
          <p:nvCxnSpPr>
            <p:cNvPr id="45" name="Elbow Connector 44"/>
            <p:cNvCxnSpPr>
              <a:stCxn id="50" idx="6"/>
            </p:cNvCxnSpPr>
            <p:nvPr/>
          </p:nvCxnSpPr>
          <p:spPr bwMode="auto">
            <a:xfrm>
              <a:off x="1822086" y="3933524"/>
              <a:ext cx="1840277" cy="233929"/>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46" name="Elbow Connector 45"/>
            <p:cNvCxnSpPr>
              <a:stCxn id="51" idx="6"/>
            </p:cNvCxnSpPr>
            <p:nvPr/>
          </p:nvCxnSpPr>
          <p:spPr bwMode="auto">
            <a:xfrm flipV="1">
              <a:off x="1822086" y="4512734"/>
              <a:ext cx="1837895" cy="258990"/>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47" name="Elbow Connector 46"/>
            <p:cNvCxnSpPr/>
            <p:nvPr/>
          </p:nvCxnSpPr>
          <p:spPr bwMode="auto">
            <a:xfrm flipV="1">
              <a:off x="6930395" y="2855611"/>
              <a:ext cx="762000" cy="413341"/>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48" name="Elbow Connector 47"/>
            <p:cNvCxnSpPr/>
            <p:nvPr/>
          </p:nvCxnSpPr>
          <p:spPr bwMode="auto">
            <a:xfrm>
              <a:off x="6921928" y="5405374"/>
              <a:ext cx="787400" cy="422037"/>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sp>
          <p:nvSpPr>
            <p:cNvPr id="49" name="Oval 48"/>
            <p:cNvSpPr>
              <a:spLocks noChangeAspect="1"/>
            </p:cNvSpPr>
            <p:nvPr/>
          </p:nvSpPr>
          <p:spPr bwMode="auto">
            <a:xfrm>
              <a:off x="276124" y="2727614"/>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0" name="Oval 49"/>
            <p:cNvSpPr>
              <a:spLocks noChangeAspect="1"/>
            </p:cNvSpPr>
            <p:nvPr/>
          </p:nvSpPr>
          <p:spPr bwMode="auto">
            <a:xfrm>
              <a:off x="1188144" y="3616553"/>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1" name="Oval 50"/>
            <p:cNvSpPr>
              <a:spLocks noChangeAspect="1"/>
            </p:cNvSpPr>
            <p:nvPr/>
          </p:nvSpPr>
          <p:spPr bwMode="auto">
            <a:xfrm>
              <a:off x="1188144" y="4454753"/>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2" name="Oval 51"/>
            <p:cNvSpPr>
              <a:spLocks noChangeAspect="1"/>
            </p:cNvSpPr>
            <p:nvPr/>
          </p:nvSpPr>
          <p:spPr bwMode="auto">
            <a:xfrm>
              <a:off x="276124" y="5318414"/>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3" name="Oval 52"/>
            <p:cNvSpPr/>
            <p:nvPr/>
          </p:nvSpPr>
          <p:spPr bwMode="auto">
            <a:xfrm>
              <a:off x="1799595" y="2789791"/>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54" name="Oval 53"/>
            <p:cNvSpPr/>
            <p:nvPr/>
          </p:nvSpPr>
          <p:spPr bwMode="auto">
            <a:xfrm>
              <a:off x="1799595" y="5039102"/>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55" name="TextBox 54"/>
            <p:cNvSpPr txBox="1"/>
            <p:nvPr/>
          </p:nvSpPr>
          <p:spPr>
            <a:xfrm>
              <a:off x="8534400" y="3771901"/>
              <a:ext cx="381000" cy="1151466"/>
            </a:xfrm>
            <a:prstGeom prst="rect">
              <a:avLst/>
            </a:prstGeom>
            <a:solidFill>
              <a:schemeClr val="bg1"/>
            </a:solidFill>
            <a:ln>
              <a:solidFill>
                <a:schemeClr val="accent5"/>
              </a:solidFill>
            </a:ln>
            <a:effectLst>
              <a:outerShdw blurRad="50800" dist="38100" dir="2700000" algn="tl" rotWithShape="0">
                <a:prstClr val="black">
                  <a:alpha val="40000"/>
                </a:prstClr>
              </a:outerShdw>
            </a:effectLst>
            <a:scene3d>
              <a:camera prst="orthographicFront"/>
              <a:lightRig rig="threePt" dir="t"/>
            </a:scene3d>
            <a:sp3d>
              <a:bevelT/>
            </a:sp3d>
          </p:spPr>
          <p:txBody>
            <a:bodyPr vert="vert" wrap="none" lIns="91440" tIns="45720" rIns="91440" bIns="45720" rtlCol="0" anchor="ctr" anchorCtr="1">
              <a:noAutofit/>
            </a:bodyPr>
            <a:lstStyle/>
            <a:p>
              <a:pPr algn="ctr">
                <a:lnSpc>
                  <a:spcPct val="90000"/>
                </a:lnSpc>
              </a:pPr>
              <a:r>
                <a:rPr lang="en-US" sz="1100" b="1" dirty="0">
                  <a:solidFill>
                    <a:schemeClr val="accent5"/>
                  </a:solidFill>
                </a:rPr>
                <a:t>Consumers</a:t>
              </a:r>
            </a:p>
          </p:txBody>
        </p:sp>
        <p:cxnSp>
          <p:nvCxnSpPr>
            <p:cNvPr id="57" name="Elbow Connector 56"/>
            <p:cNvCxnSpPr>
              <a:stCxn id="49" idx="6"/>
              <a:endCxn id="53" idx="2"/>
            </p:cNvCxnSpPr>
            <p:nvPr/>
          </p:nvCxnSpPr>
          <p:spPr bwMode="auto">
            <a:xfrm>
              <a:off x="910066" y="3044585"/>
              <a:ext cx="889529" cy="167834"/>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60" name="Elbow Connector 59"/>
            <p:cNvCxnSpPr/>
            <p:nvPr/>
          </p:nvCxnSpPr>
          <p:spPr bwMode="auto">
            <a:xfrm>
              <a:off x="2746539" y="3212418"/>
              <a:ext cx="1020599" cy="728816"/>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1" name="Elbow Connector 60"/>
            <p:cNvCxnSpPr>
              <a:stCxn id="54" idx="6"/>
            </p:cNvCxnSpPr>
            <p:nvPr/>
          </p:nvCxnSpPr>
          <p:spPr bwMode="auto">
            <a:xfrm flipV="1">
              <a:off x="2739395" y="4781815"/>
              <a:ext cx="1044411" cy="679915"/>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2" name="Elbow Connector 61"/>
            <p:cNvCxnSpPr>
              <a:stCxn id="52" idx="6"/>
              <a:endCxn id="54" idx="2"/>
            </p:cNvCxnSpPr>
            <p:nvPr/>
          </p:nvCxnSpPr>
          <p:spPr bwMode="auto">
            <a:xfrm flipV="1">
              <a:off x="910066" y="5461730"/>
              <a:ext cx="889529" cy="173655"/>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64" name="Elbow Connector 63"/>
            <p:cNvCxnSpPr>
              <a:endCxn id="96" idx="2"/>
            </p:cNvCxnSpPr>
            <p:nvPr/>
          </p:nvCxnSpPr>
          <p:spPr bwMode="auto">
            <a:xfrm>
              <a:off x="5079206" y="4779434"/>
              <a:ext cx="1080294" cy="685800"/>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5" name="Elbow Connector 64"/>
            <p:cNvCxnSpPr/>
            <p:nvPr/>
          </p:nvCxnSpPr>
          <p:spPr bwMode="auto">
            <a:xfrm flipV="1">
              <a:off x="5095875" y="3217335"/>
              <a:ext cx="1064847" cy="723899"/>
            </a:xfrm>
            <a:prstGeom prst="bentConnector3">
              <a:avLst/>
            </a:prstGeom>
            <a:solidFill>
              <a:schemeClr val="accent1"/>
            </a:solidFill>
            <a:ln w="57150" cap="flat" cmpd="sng" algn="ctr">
              <a:solidFill>
                <a:schemeClr val="tx1"/>
              </a:solidFill>
              <a:prstDash val="solid"/>
              <a:round/>
              <a:headEnd type="none" w="med" len="med"/>
              <a:tailEnd type="triangle"/>
            </a:ln>
            <a:effectLst/>
          </p:spPr>
        </p:cxnSp>
        <p:sp>
          <p:nvSpPr>
            <p:cNvPr id="66" name="Oval 65"/>
            <p:cNvSpPr>
              <a:spLocks noChangeAspect="1"/>
            </p:cNvSpPr>
            <p:nvPr/>
          </p:nvSpPr>
          <p:spPr bwMode="auto">
            <a:xfrm>
              <a:off x="7684193" y="2540529"/>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67" name="Oval 66"/>
            <p:cNvSpPr>
              <a:spLocks noChangeAspect="1"/>
            </p:cNvSpPr>
            <p:nvPr/>
          </p:nvSpPr>
          <p:spPr bwMode="auto">
            <a:xfrm>
              <a:off x="7684193" y="5512329"/>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68" name="TextBox 67"/>
            <p:cNvSpPr txBox="1"/>
            <p:nvPr/>
          </p:nvSpPr>
          <p:spPr>
            <a:xfrm>
              <a:off x="848558" y="2093267"/>
              <a:ext cx="1585690"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Suppliers</a:t>
              </a:r>
            </a:p>
          </p:txBody>
        </p:sp>
        <p:sp>
          <p:nvSpPr>
            <p:cNvPr id="69" name="TextBox 68"/>
            <p:cNvSpPr txBox="1"/>
            <p:nvPr/>
          </p:nvSpPr>
          <p:spPr>
            <a:xfrm>
              <a:off x="6461767" y="2093267"/>
              <a:ext cx="179408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Customers</a:t>
              </a:r>
            </a:p>
          </p:txBody>
        </p:sp>
        <p:cxnSp>
          <p:nvCxnSpPr>
            <p:cNvPr id="77" name="Straight Arrow Connector 76"/>
            <p:cNvCxnSpPr>
              <a:stCxn id="93" idx="6"/>
              <a:endCxn id="55" idx="1"/>
            </p:cNvCxnSpPr>
            <p:nvPr/>
          </p:nvCxnSpPr>
          <p:spPr bwMode="auto">
            <a:xfrm>
              <a:off x="5239178" y="4339985"/>
              <a:ext cx="3295222" cy="7649"/>
            </a:xfrm>
            <a:prstGeom prst="straightConnector1">
              <a:avLst/>
            </a:prstGeom>
            <a:solidFill>
              <a:schemeClr val="accent1"/>
            </a:solidFill>
            <a:ln w="57150" cap="flat" cmpd="sng" algn="ctr">
              <a:solidFill>
                <a:schemeClr val="tx1"/>
              </a:solidFill>
              <a:prstDash val="solid"/>
              <a:round/>
              <a:headEnd type="none" w="med" len="med"/>
              <a:tailEnd type="triangle" w="med" len="med"/>
            </a:ln>
            <a:effectLst/>
          </p:spPr>
        </p:cxnSp>
        <p:cxnSp>
          <p:nvCxnSpPr>
            <p:cNvPr id="78" name="Elbow Connector 77"/>
            <p:cNvCxnSpPr>
              <a:stCxn id="67" idx="6"/>
              <a:endCxn id="55" idx="2"/>
            </p:cNvCxnSpPr>
            <p:nvPr/>
          </p:nvCxnSpPr>
          <p:spPr bwMode="auto">
            <a:xfrm flipV="1">
              <a:off x="8360997" y="4923367"/>
              <a:ext cx="363903" cy="905933"/>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79" name="Elbow Connector 78"/>
            <p:cNvCxnSpPr>
              <a:stCxn id="66" idx="6"/>
              <a:endCxn id="55" idx="0"/>
            </p:cNvCxnSpPr>
            <p:nvPr/>
          </p:nvCxnSpPr>
          <p:spPr bwMode="auto">
            <a:xfrm>
              <a:off x="8360997" y="2857500"/>
              <a:ext cx="363903" cy="914401"/>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80" name="Elbow Connector 79"/>
            <p:cNvCxnSpPr>
              <a:stCxn id="82" idx="2"/>
            </p:cNvCxnSpPr>
            <p:nvPr/>
          </p:nvCxnSpPr>
          <p:spPr bwMode="auto">
            <a:xfrm rot="10800000" flipV="1">
              <a:off x="4598092" y="3919803"/>
              <a:ext cx="2809635" cy="228600"/>
            </a:xfrm>
            <a:prstGeom prst="bentConnector3">
              <a:avLst>
                <a:gd name="adj1" fmla="val 21654"/>
              </a:avLst>
            </a:prstGeom>
            <a:solidFill>
              <a:schemeClr val="accent1"/>
            </a:solidFill>
            <a:ln w="57150" cap="flat" cmpd="sng" algn="ctr">
              <a:solidFill>
                <a:schemeClr val="tx1"/>
              </a:solidFill>
              <a:prstDash val="solid"/>
              <a:round/>
              <a:headEnd type="triangle" w="med" len="med"/>
              <a:tailEnd type="none"/>
            </a:ln>
            <a:effectLst/>
          </p:spPr>
        </p:cxnSp>
        <p:sp>
          <p:nvSpPr>
            <p:cNvPr id="82" name="Oval 81"/>
            <p:cNvSpPr>
              <a:spLocks noChangeAspect="1"/>
            </p:cNvSpPr>
            <p:nvPr/>
          </p:nvSpPr>
          <p:spPr bwMode="auto">
            <a:xfrm>
              <a:off x="7407727" y="3602832"/>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83" name="Straight Arrow Connector 82"/>
            <p:cNvCxnSpPr>
              <a:stCxn id="82" idx="6"/>
            </p:cNvCxnSpPr>
            <p:nvPr/>
          </p:nvCxnSpPr>
          <p:spPr bwMode="auto">
            <a:xfrm>
              <a:off x="8099721" y="3919803"/>
              <a:ext cx="403722"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84" name="Elbow Connector 83"/>
            <p:cNvCxnSpPr>
              <a:stCxn id="85" idx="2"/>
            </p:cNvCxnSpPr>
            <p:nvPr/>
          </p:nvCxnSpPr>
          <p:spPr bwMode="auto">
            <a:xfrm rot="10800000">
              <a:off x="4580630" y="4550834"/>
              <a:ext cx="2822620" cy="228600"/>
            </a:xfrm>
            <a:prstGeom prst="bentConnector3">
              <a:avLst>
                <a:gd name="adj1" fmla="val 21171"/>
              </a:avLst>
            </a:prstGeom>
            <a:solidFill>
              <a:schemeClr val="accent1"/>
            </a:solidFill>
            <a:ln w="57150" cap="flat" cmpd="sng" algn="ctr">
              <a:solidFill>
                <a:schemeClr val="tx1"/>
              </a:solidFill>
              <a:prstDash val="solid"/>
              <a:round/>
              <a:headEnd type="triangle" w="med" len="med"/>
              <a:tailEnd type="none"/>
            </a:ln>
            <a:effectLst/>
          </p:spPr>
        </p:cxnSp>
        <p:sp>
          <p:nvSpPr>
            <p:cNvPr id="85" name="Oval 84"/>
            <p:cNvSpPr>
              <a:spLocks noChangeAspect="1"/>
            </p:cNvSpPr>
            <p:nvPr/>
          </p:nvSpPr>
          <p:spPr bwMode="auto">
            <a:xfrm>
              <a:off x="7403250" y="4462463"/>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90" name="Straight Arrow Connector 89"/>
            <p:cNvCxnSpPr>
              <a:stCxn id="85" idx="6"/>
            </p:cNvCxnSpPr>
            <p:nvPr/>
          </p:nvCxnSpPr>
          <p:spPr bwMode="auto">
            <a:xfrm>
              <a:off x="8095244" y="4779434"/>
              <a:ext cx="408591"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91" name="Elbow Connector 90"/>
            <p:cNvCxnSpPr/>
            <p:nvPr/>
          </p:nvCxnSpPr>
          <p:spPr bwMode="auto">
            <a:xfrm>
              <a:off x="6871393" y="3400793"/>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2" name="Oval 91"/>
            <p:cNvSpPr/>
            <p:nvPr/>
          </p:nvSpPr>
          <p:spPr bwMode="auto">
            <a:xfrm>
              <a:off x="6159500" y="2794706"/>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93" name="Oval 92"/>
            <p:cNvSpPr/>
            <p:nvPr/>
          </p:nvSpPr>
          <p:spPr bwMode="auto">
            <a:xfrm>
              <a:off x="3643211" y="3574457"/>
              <a:ext cx="1595967" cy="1531056"/>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1400" b="1" dirty="0">
                  <a:solidFill>
                    <a:prstClr val="black"/>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1000" i="1" dirty="0">
                  <a:solidFill>
                    <a:prstClr val="black"/>
                  </a:solidFill>
                  <a:effectLst>
                    <a:outerShdw blurRad="38100" dist="38100" dir="2700000" algn="tl">
                      <a:srgbClr val="000000">
                        <a:alpha val="43137"/>
                      </a:srgbClr>
                    </a:outerShdw>
                  </a:effectLst>
                  <a:latin typeface="News Gothic MT" pitchFamily="34" charset="0"/>
                </a:rPr>
                <a:t>(Finished Product)</a:t>
              </a:r>
            </a:p>
          </p:txBody>
        </p:sp>
        <p:cxnSp>
          <p:nvCxnSpPr>
            <p:cNvPr id="95" name="Elbow Connector 94"/>
            <p:cNvCxnSpPr/>
            <p:nvPr/>
          </p:nvCxnSpPr>
          <p:spPr bwMode="auto">
            <a:xfrm flipV="1">
              <a:off x="6870700" y="4934318"/>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6" name="Oval 95"/>
            <p:cNvSpPr/>
            <p:nvPr/>
          </p:nvSpPr>
          <p:spPr bwMode="auto">
            <a:xfrm>
              <a:off x="6159500" y="5042606"/>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grpSp>
    </p:spTree>
    <p:extLst>
      <p:ext uri="{BB962C8B-B14F-4D97-AF65-F5344CB8AC3E}">
        <p14:creationId xmlns:p14="http://schemas.microsoft.com/office/powerpoint/2010/main" val="568052020"/>
      </p:ext>
    </p:extLst>
  </p:cSld>
  <p:clrMapOvr>
    <a:masterClrMapping/>
  </p:clrMapOvr>
  <p:transition spd="slow">
    <p:pull dir="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4104799" y="162639"/>
            <a:ext cx="1881135" cy="441079"/>
          </a:xfrm>
          <a:prstGeom prst="rect">
            <a:avLst/>
          </a:prstGeom>
          <a:solidFill>
            <a:srgbClr val="FFFF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1746" name="Rectangle 2"/>
          <p:cNvSpPr>
            <a:spLocks noGrp="1" noChangeArrowheads="1"/>
          </p:cNvSpPr>
          <p:nvPr>
            <p:ph type="title"/>
          </p:nvPr>
        </p:nvSpPr>
        <p:spPr>
          <a:xfrm>
            <a:off x="1761229" y="132598"/>
            <a:ext cx="868680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Chain Disruption</a:t>
            </a:r>
          </a:p>
        </p:txBody>
      </p:sp>
      <p:sp>
        <p:nvSpPr>
          <p:cNvPr id="41" name="Oval 40"/>
          <p:cNvSpPr/>
          <p:nvPr/>
        </p:nvSpPr>
        <p:spPr bwMode="auto">
          <a:xfrm>
            <a:off x="6096001" y="163345"/>
            <a:ext cx="482763" cy="435310"/>
          </a:xfrm>
          <a:prstGeom prst="ellipse">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2800" b="1" dirty="0">
                <a:solidFill>
                  <a:srgbClr val="FFFF00"/>
                </a:solidFill>
                <a:effectLst>
                  <a:outerShdw blurRad="38100" dist="38100" dir="2700000" algn="tl">
                    <a:srgbClr val="000000">
                      <a:alpha val="43137"/>
                    </a:srgbClr>
                  </a:outerShdw>
                </a:effectLst>
                <a:latin typeface="News Gothic MT" pitchFamily="34" charset="0"/>
              </a:rPr>
              <a:t>1</a:t>
            </a:r>
          </a:p>
        </p:txBody>
      </p:sp>
      <p:sp>
        <p:nvSpPr>
          <p:cNvPr id="43" name="TextBox 42"/>
          <p:cNvSpPr txBox="1"/>
          <p:nvPr/>
        </p:nvSpPr>
        <p:spPr>
          <a:xfrm>
            <a:off x="1752601" y="923061"/>
            <a:ext cx="8678171" cy="830997"/>
          </a:xfrm>
          <a:prstGeom prst="rect">
            <a:avLst/>
          </a:prstGeom>
          <a:noFill/>
        </p:spPr>
        <p:txBody>
          <a:bodyPr wrap="square" rtlCol="0">
            <a:spAutoFit/>
          </a:bodyPr>
          <a:lstStyle/>
          <a:p>
            <a:r>
              <a:rPr lang="en-US" b="1" dirty="0">
                <a:latin typeface="Calibri" panose="020F0502020204030204" pitchFamily="34" charset="0"/>
              </a:rPr>
              <a:t>Scenario:  </a:t>
            </a:r>
            <a:r>
              <a:rPr lang="en-US" dirty="0">
                <a:latin typeface="Calibri" panose="020F0502020204030204" pitchFamily="34" charset="0"/>
              </a:rPr>
              <a:t>A supplier has a problem and cannot deliver a key material to the manufacturer as planned </a:t>
            </a:r>
            <a:r>
              <a:rPr lang="en-US" sz="2000" dirty="0">
                <a:latin typeface="Calibri" panose="020F0502020204030204" pitchFamily="34" charset="0"/>
              </a:rPr>
              <a:t>(i.e., a supply disruption).</a:t>
            </a:r>
            <a:endParaRPr lang="en-US" dirty="0">
              <a:latin typeface="Calibri" panose="020F0502020204030204" pitchFamily="34" charset="0"/>
            </a:endParaRPr>
          </a:p>
        </p:txBody>
      </p:sp>
      <p:sp>
        <p:nvSpPr>
          <p:cNvPr id="6" name="Slide Number Placeholder 5"/>
          <p:cNvSpPr>
            <a:spLocks noGrp="1"/>
          </p:cNvSpPr>
          <p:nvPr>
            <p:ph type="sldNum" sz="quarter" idx="4"/>
          </p:nvPr>
        </p:nvSpPr>
        <p:spPr>
          <a:xfrm>
            <a:off x="1609726" y="6604001"/>
            <a:ext cx="193674" cy="174779"/>
          </a:xfrm>
        </p:spPr>
        <p:txBody>
          <a:bodyPr/>
          <a:lstStyle/>
          <a:p>
            <a:fld id="{E66AA3EA-0569-43EF-BBA3-83FDB109D582}" type="slidenum">
              <a:rPr lang="en-US" smtClean="0"/>
              <a:pPr/>
              <a:t>13</a:t>
            </a:fld>
            <a:endParaRPr lang="en-US" dirty="0"/>
          </a:p>
        </p:txBody>
      </p:sp>
      <p:grpSp>
        <p:nvGrpSpPr>
          <p:cNvPr id="13" name="Group 12"/>
          <p:cNvGrpSpPr/>
          <p:nvPr/>
        </p:nvGrpSpPr>
        <p:grpSpPr>
          <a:xfrm>
            <a:off x="1776362" y="2202599"/>
            <a:ext cx="8639276" cy="4053003"/>
            <a:chOff x="284591" y="2202598"/>
            <a:chExt cx="8639276" cy="4053003"/>
          </a:xfrm>
        </p:grpSpPr>
        <p:cxnSp>
          <p:nvCxnSpPr>
            <p:cNvPr id="25" name="Elbow Connector 24"/>
            <p:cNvCxnSpPr/>
            <p:nvPr/>
          </p:nvCxnSpPr>
          <p:spPr bwMode="auto">
            <a:xfrm>
              <a:off x="1822086" y="4047824"/>
              <a:ext cx="1840277" cy="233929"/>
            </a:xfrm>
            <a:prstGeom prst="bentConnector3">
              <a:avLst>
                <a:gd name="adj1" fmla="val 50000"/>
              </a:avLst>
            </a:prstGeom>
            <a:solidFill>
              <a:schemeClr val="accent1"/>
            </a:solidFill>
            <a:ln w="38100" cap="flat" cmpd="sng" algn="ctr">
              <a:solidFill>
                <a:schemeClr val="bg1">
                  <a:lumMod val="75000"/>
                </a:schemeClr>
              </a:solidFill>
              <a:prstDash val="sysDot"/>
              <a:round/>
              <a:headEnd type="none" w="med" len="med"/>
              <a:tailEnd type="triangle"/>
            </a:ln>
            <a:effectLst/>
          </p:spPr>
        </p:cxnSp>
        <p:sp>
          <p:nvSpPr>
            <p:cNvPr id="39" name="Explosion 1 38"/>
            <p:cNvSpPr/>
            <p:nvPr/>
          </p:nvSpPr>
          <p:spPr bwMode="auto">
            <a:xfrm>
              <a:off x="2153444" y="3769220"/>
              <a:ext cx="854708" cy="722347"/>
            </a:xfrm>
            <a:prstGeom prst="irregularSeal1">
              <a:avLst/>
            </a:prstGeom>
            <a:solidFill>
              <a:srgbClr val="FF0000"/>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Supply</a:t>
              </a:r>
            </a:p>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Disruption</a:t>
              </a:r>
            </a:p>
          </p:txBody>
        </p:sp>
        <p:grpSp>
          <p:nvGrpSpPr>
            <p:cNvPr id="8" name="Group 7"/>
            <p:cNvGrpSpPr/>
            <p:nvPr/>
          </p:nvGrpSpPr>
          <p:grpSpPr>
            <a:xfrm>
              <a:off x="284591" y="2202598"/>
              <a:ext cx="8639276" cy="4053003"/>
              <a:chOff x="254529" y="2210982"/>
              <a:chExt cx="8639276" cy="4053003"/>
            </a:xfrm>
          </p:grpSpPr>
          <p:cxnSp>
            <p:nvCxnSpPr>
              <p:cNvPr id="48" name="Elbow Connector 47"/>
              <p:cNvCxnSpPr>
                <a:stCxn id="53" idx="6"/>
              </p:cNvCxnSpPr>
              <p:nvPr/>
            </p:nvCxnSpPr>
            <p:spPr bwMode="auto">
              <a:xfrm flipV="1">
                <a:off x="1800491" y="4630449"/>
                <a:ext cx="1837895" cy="258990"/>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49" name="Elbow Connector 48"/>
              <p:cNvCxnSpPr/>
              <p:nvPr/>
            </p:nvCxnSpPr>
            <p:spPr bwMode="auto">
              <a:xfrm flipV="1">
                <a:off x="6908800" y="2973326"/>
                <a:ext cx="762000" cy="413341"/>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50" name="Elbow Connector 49"/>
              <p:cNvCxnSpPr/>
              <p:nvPr/>
            </p:nvCxnSpPr>
            <p:spPr bwMode="auto">
              <a:xfrm>
                <a:off x="6900333" y="5523089"/>
                <a:ext cx="787400" cy="422037"/>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sp>
            <p:nvSpPr>
              <p:cNvPr id="51" name="Oval 50"/>
              <p:cNvSpPr>
                <a:spLocks noChangeAspect="1"/>
              </p:cNvSpPr>
              <p:nvPr/>
            </p:nvSpPr>
            <p:spPr bwMode="auto">
              <a:xfrm>
                <a:off x="254529" y="2845329"/>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2" name="Oval 51"/>
              <p:cNvSpPr>
                <a:spLocks noChangeAspect="1"/>
              </p:cNvSpPr>
              <p:nvPr/>
            </p:nvSpPr>
            <p:spPr bwMode="auto">
              <a:xfrm>
                <a:off x="1166549" y="3734268"/>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3" name="Oval 52"/>
              <p:cNvSpPr>
                <a:spLocks noChangeAspect="1"/>
              </p:cNvSpPr>
              <p:nvPr/>
            </p:nvSpPr>
            <p:spPr bwMode="auto">
              <a:xfrm>
                <a:off x="1166549" y="4572468"/>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4" name="Oval 53"/>
              <p:cNvSpPr>
                <a:spLocks noChangeAspect="1"/>
              </p:cNvSpPr>
              <p:nvPr/>
            </p:nvSpPr>
            <p:spPr bwMode="auto">
              <a:xfrm>
                <a:off x="254529" y="5436129"/>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5" name="Oval 54"/>
              <p:cNvSpPr/>
              <p:nvPr/>
            </p:nvSpPr>
            <p:spPr bwMode="auto">
              <a:xfrm>
                <a:off x="1778000" y="2907506"/>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57" name="Oval 56"/>
              <p:cNvSpPr/>
              <p:nvPr/>
            </p:nvSpPr>
            <p:spPr bwMode="auto">
              <a:xfrm>
                <a:off x="1778000" y="5156817"/>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60" name="TextBox 59"/>
              <p:cNvSpPr txBox="1"/>
              <p:nvPr/>
            </p:nvSpPr>
            <p:spPr>
              <a:xfrm>
                <a:off x="8512805" y="3889616"/>
                <a:ext cx="381000" cy="1151466"/>
              </a:xfrm>
              <a:prstGeom prst="rect">
                <a:avLst/>
              </a:prstGeom>
              <a:solidFill>
                <a:schemeClr val="bg1"/>
              </a:solidFill>
              <a:ln>
                <a:solidFill>
                  <a:schemeClr val="accent5"/>
                </a:solidFill>
              </a:ln>
              <a:effectLst>
                <a:outerShdw blurRad="50800" dist="38100" dir="2700000" algn="tl" rotWithShape="0">
                  <a:prstClr val="black">
                    <a:alpha val="40000"/>
                  </a:prstClr>
                </a:outerShdw>
              </a:effectLst>
              <a:scene3d>
                <a:camera prst="orthographicFront"/>
                <a:lightRig rig="threePt" dir="t"/>
              </a:scene3d>
              <a:sp3d>
                <a:bevelT/>
              </a:sp3d>
            </p:spPr>
            <p:txBody>
              <a:bodyPr vert="vert" wrap="none" lIns="91440" tIns="45720" rIns="91440" bIns="45720" rtlCol="0" anchor="ctr" anchorCtr="1">
                <a:noAutofit/>
              </a:bodyPr>
              <a:lstStyle/>
              <a:p>
                <a:pPr algn="ctr">
                  <a:lnSpc>
                    <a:spcPct val="90000"/>
                  </a:lnSpc>
                </a:pPr>
                <a:r>
                  <a:rPr lang="en-US" sz="1100" b="1" dirty="0">
                    <a:solidFill>
                      <a:schemeClr val="accent5"/>
                    </a:solidFill>
                  </a:rPr>
                  <a:t>Consumers</a:t>
                </a:r>
              </a:p>
            </p:txBody>
          </p:sp>
          <p:cxnSp>
            <p:nvCxnSpPr>
              <p:cNvPr id="61" name="Elbow Connector 60"/>
              <p:cNvCxnSpPr>
                <a:stCxn id="51" idx="6"/>
                <a:endCxn id="55" idx="2"/>
              </p:cNvCxnSpPr>
              <p:nvPr/>
            </p:nvCxnSpPr>
            <p:spPr bwMode="auto">
              <a:xfrm>
                <a:off x="888471" y="3162300"/>
                <a:ext cx="889529" cy="167834"/>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62" name="Elbow Connector 61"/>
              <p:cNvCxnSpPr/>
              <p:nvPr/>
            </p:nvCxnSpPr>
            <p:spPr bwMode="auto">
              <a:xfrm>
                <a:off x="2724944" y="3330133"/>
                <a:ext cx="1020599" cy="728816"/>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4" name="Elbow Connector 63"/>
              <p:cNvCxnSpPr>
                <a:stCxn id="57" idx="6"/>
              </p:cNvCxnSpPr>
              <p:nvPr/>
            </p:nvCxnSpPr>
            <p:spPr bwMode="auto">
              <a:xfrm flipV="1">
                <a:off x="2717800" y="4899530"/>
                <a:ext cx="1044411" cy="679915"/>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5" name="Elbow Connector 64"/>
              <p:cNvCxnSpPr>
                <a:stCxn id="54" idx="6"/>
                <a:endCxn id="57" idx="2"/>
              </p:cNvCxnSpPr>
              <p:nvPr/>
            </p:nvCxnSpPr>
            <p:spPr bwMode="auto">
              <a:xfrm flipV="1">
                <a:off x="888471" y="5579445"/>
                <a:ext cx="889529" cy="173655"/>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66" name="Elbow Connector 65"/>
              <p:cNvCxnSpPr>
                <a:endCxn id="93" idx="2"/>
              </p:cNvCxnSpPr>
              <p:nvPr/>
            </p:nvCxnSpPr>
            <p:spPr bwMode="auto">
              <a:xfrm>
                <a:off x="5057611" y="4897149"/>
                <a:ext cx="1080294" cy="685800"/>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7" name="Elbow Connector 66"/>
              <p:cNvCxnSpPr/>
              <p:nvPr/>
            </p:nvCxnSpPr>
            <p:spPr bwMode="auto">
              <a:xfrm flipV="1">
                <a:off x="5074280" y="3335050"/>
                <a:ext cx="1064847" cy="723899"/>
              </a:xfrm>
              <a:prstGeom prst="bentConnector3">
                <a:avLst/>
              </a:prstGeom>
              <a:solidFill>
                <a:schemeClr val="accent1"/>
              </a:solidFill>
              <a:ln w="57150" cap="flat" cmpd="sng" algn="ctr">
                <a:solidFill>
                  <a:schemeClr val="tx1"/>
                </a:solidFill>
                <a:prstDash val="solid"/>
                <a:round/>
                <a:headEnd type="none" w="med" len="med"/>
                <a:tailEnd type="triangle"/>
              </a:ln>
              <a:effectLst/>
            </p:spPr>
          </p:cxnSp>
          <p:sp>
            <p:nvSpPr>
              <p:cNvPr id="68" name="Oval 67"/>
              <p:cNvSpPr>
                <a:spLocks noChangeAspect="1"/>
              </p:cNvSpPr>
              <p:nvPr/>
            </p:nvSpPr>
            <p:spPr bwMode="auto">
              <a:xfrm>
                <a:off x="7662598" y="2658244"/>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69" name="Oval 68"/>
              <p:cNvSpPr>
                <a:spLocks noChangeAspect="1"/>
              </p:cNvSpPr>
              <p:nvPr/>
            </p:nvSpPr>
            <p:spPr bwMode="auto">
              <a:xfrm>
                <a:off x="7662598" y="5630044"/>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70" name="TextBox 69"/>
              <p:cNvSpPr txBox="1"/>
              <p:nvPr/>
            </p:nvSpPr>
            <p:spPr>
              <a:xfrm>
                <a:off x="826963" y="2210982"/>
                <a:ext cx="1585690"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Suppliers</a:t>
                </a:r>
              </a:p>
            </p:txBody>
          </p:sp>
          <p:sp>
            <p:nvSpPr>
              <p:cNvPr id="71" name="TextBox 70"/>
              <p:cNvSpPr txBox="1"/>
              <p:nvPr/>
            </p:nvSpPr>
            <p:spPr>
              <a:xfrm>
                <a:off x="6440172" y="2210982"/>
                <a:ext cx="179408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Customers</a:t>
                </a:r>
              </a:p>
            </p:txBody>
          </p:sp>
          <p:cxnSp>
            <p:nvCxnSpPr>
              <p:cNvPr id="75" name="Straight Arrow Connector 74"/>
              <p:cNvCxnSpPr>
                <a:stCxn id="91" idx="6"/>
                <a:endCxn id="60" idx="1"/>
              </p:cNvCxnSpPr>
              <p:nvPr/>
            </p:nvCxnSpPr>
            <p:spPr bwMode="auto">
              <a:xfrm>
                <a:off x="5217583" y="4457700"/>
                <a:ext cx="3295222" cy="7649"/>
              </a:xfrm>
              <a:prstGeom prst="straightConnector1">
                <a:avLst/>
              </a:prstGeom>
              <a:solidFill>
                <a:schemeClr val="accent1"/>
              </a:solidFill>
              <a:ln w="57150" cap="flat" cmpd="sng" algn="ctr">
                <a:solidFill>
                  <a:schemeClr val="tx1"/>
                </a:solidFill>
                <a:prstDash val="solid"/>
                <a:round/>
                <a:headEnd type="none" w="med" len="med"/>
                <a:tailEnd type="triangle" w="med" len="med"/>
              </a:ln>
              <a:effectLst/>
            </p:spPr>
          </p:cxnSp>
          <p:cxnSp>
            <p:nvCxnSpPr>
              <p:cNvPr id="76" name="Elbow Connector 75"/>
              <p:cNvCxnSpPr>
                <a:stCxn id="69" idx="6"/>
                <a:endCxn id="60" idx="2"/>
              </p:cNvCxnSpPr>
              <p:nvPr/>
            </p:nvCxnSpPr>
            <p:spPr bwMode="auto">
              <a:xfrm flipV="1">
                <a:off x="8339402" y="5041082"/>
                <a:ext cx="363903" cy="905933"/>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77" name="Elbow Connector 76"/>
              <p:cNvCxnSpPr>
                <a:stCxn id="68" idx="6"/>
                <a:endCxn id="60" idx="0"/>
              </p:cNvCxnSpPr>
              <p:nvPr/>
            </p:nvCxnSpPr>
            <p:spPr bwMode="auto">
              <a:xfrm>
                <a:off x="8339402" y="2975215"/>
                <a:ext cx="363903" cy="914401"/>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78" name="Elbow Connector 77"/>
              <p:cNvCxnSpPr>
                <a:stCxn id="79" idx="2"/>
              </p:cNvCxnSpPr>
              <p:nvPr/>
            </p:nvCxnSpPr>
            <p:spPr bwMode="auto">
              <a:xfrm rot="10800000" flipV="1">
                <a:off x="4576497" y="4037518"/>
                <a:ext cx="2809635" cy="228600"/>
              </a:xfrm>
              <a:prstGeom prst="bentConnector3">
                <a:avLst>
                  <a:gd name="adj1" fmla="val 21654"/>
                </a:avLst>
              </a:prstGeom>
              <a:solidFill>
                <a:schemeClr val="accent1"/>
              </a:solidFill>
              <a:ln w="57150" cap="flat" cmpd="sng" algn="ctr">
                <a:solidFill>
                  <a:schemeClr val="tx1"/>
                </a:solidFill>
                <a:prstDash val="solid"/>
                <a:round/>
                <a:headEnd type="triangle" w="med" len="med"/>
                <a:tailEnd type="none"/>
              </a:ln>
              <a:effectLst/>
            </p:spPr>
          </p:cxnSp>
          <p:sp>
            <p:nvSpPr>
              <p:cNvPr id="79" name="Oval 78"/>
              <p:cNvSpPr>
                <a:spLocks noChangeAspect="1"/>
              </p:cNvSpPr>
              <p:nvPr/>
            </p:nvSpPr>
            <p:spPr bwMode="auto">
              <a:xfrm>
                <a:off x="7386132" y="3720547"/>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80" name="Straight Arrow Connector 79"/>
              <p:cNvCxnSpPr>
                <a:stCxn id="79" idx="6"/>
              </p:cNvCxnSpPr>
              <p:nvPr/>
            </p:nvCxnSpPr>
            <p:spPr bwMode="auto">
              <a:xfrm>
                <a:off x="8078126" y="4037518"/>
                <a:ext cx="403722"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82" name="Elbow Connector 81"/>
              <p:cNvCxnSpPr>
                <a:stCxn id="83" idx="2"/>
              </p:cNvCxnSpPr>
              <p:nvPr/>
            </p:nvCxnSpPr>
            <p:spPr bwMode="auto">
              <a:xfrm rot="10800000">
                <a:off x="4559035" y="4668549"/>
                <a:ext cx="2822620" cy="228600"/>
              </a:xfrm>
              <a:prstGeom prst="bentConnector3">
                <a:avLst>
                  <a:gd name="adj1" fmla="val 21171"/>
                </a:avLst>
              </a:prstGeom>
              <a:solidFill>
                <a:schemeClr val="accent1"/>
              </a:solidFill>
              <a:ln w="57150" cap="flat" cmpd="sng" algn="ctr">
                <a:solidFill>
                  <a:schemeClr val="tx1"/>
                </a:solidFill>
                <a:prstDash val="solid"/>
                <a:round/>
                <a:headEnd type="triangle" w="med" len="med"/>
                <a:tailEnd type="none"/>
              </a:ln>
              <a:effectLst/>
            </p:spPr>
          </p:cxnSp>
          <p:sp>
            <p:nvSpPr>
              <p:cNvPr id="83" name="Oval 82"/>
              <p:cNvSpPr>
                <a:spLocks noChangeAspect="1"/>
              </p:cNvSpPr>
              <p:nvPr/>
            </p:nvSpPr>
            <p:spPr bwMode="auto">
              <a:xfrm>
                <a:off x="7381655" y="4580178"/>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84" name="Straight Arrow Connector 83"/>
              <p:cNvCxnSpPr>
                <a:stCxn id="83" idx="6"/>
              </p:cNvCxnSpPr>
              <p:nvPr/>
            </p:nvCxnSpPr>
            <p:spPr bwMode="auto">
              <a:xfrm>
                <a:off x="8073649" y="4897149"/>
                <a:ext cx="408591"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85" name="Elbow Connector 84"/>
              <p:cNvCxnSpPr/>
              <p:nvPr/>
            </p:nvCxnSpPr>
            <p:spPr bwMode="auto">
              <a:xfrm>
                <a:off x="6849798" y="3518508"/>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0" name="Oval 89"/>
              <p:cNvSpPr/>
              <p:nvPr/>
            </p:nvSpPr>
            <p:spPr bwMode="auto">
              <a:xfrm>
                <a:off x="6137905" y="2912421"/>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91" name="Oval 90"/>
              <p:cNvSpPr/>
              <p:nvPr/>
            </p:nvSpPr>
            <p:spPr bwMode="auto">
              <a:xfrm>
                <a:off x="3621616" y="3692172"/>
                <a:ext cx="1595967" cy="1531056"/>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1400" b="1" dirty="0">
                    <a:solidFill>
                      <a:prstClr val="black"/>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1000" i="1" dirty="0">
                    <a:solidFill>
                      <a:prstClr val="black"/>
                    </a:solidFill>
                    <a:effectLst>
                      <a:outerShdw blurRad="38100" dist="38100" dir="2700000" algn="tl">
                        <a:srgbClr val="000000">
                          <a:alpha val="43137"/>
                        </a:srgbClr>
                      </a:outerShdw>
                    </a:effectLst>
                    <a:latin typeface="News Gothic MT" pitchFamily="34" charset="0"/>
                  </a:rPr>
                  <a:t>(Finished Product)</a:t>
                </a:r>
              </a:p>
            </p:txBody>
          </p:sp>
          <p:cxnSp>
            <p:nvCxnSpPr>
              <p:cNvPr id="92" name="Elbow Connector 91"/>
              <p:cNvCxnSpPr/>
              <p:nvPr/>
            </p:nvCxnSpPr>
            <p:spPr bwMode="auto">
              <a:xfrm flipV="1">
                <a:off x="6849105" y="5052033"/>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3" name="Oval 92"/>
              <p:cNvSpPr/>
              <p:nvPr/>
            </p:nvSpPr>
            <p:spPr bwMode="auto">
              <a:xfrm>
                <a:off x="6137905" y="5160321"/>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grpSp>
      </p:grpSp>
    </p:spTree>
    <p:extLst>
      <p:ext uri="{BB962C8B-B14F-4D97-AF65-F5344CB8AC3E}">
        <p14:creationId xmlns:p14="http://schemas.microsoft.com/office/powerpoint/2010/main" val="62483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4104799" y="162639"/>
            <a:ext cx="1881135" cy="441079"/>
          </a:xfrm>
          <a:prstGeom prst="rect">
            <a:avLst/>
          </a:prstGeom>
          <a:solidFill>
            <a:srgbClr val="FFFF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1746" name="Rectangle 2"/>
          <p:cNvSpPr>
            <a:spLocks noGrp="1" noChangeArrowheads="1"/>
          </p:cNvSpPr>
          <p:nvPr>
            <p:ph type="title"/>
          </p:nvPr>
        </p:nvSpPr>
        <p:spPr>
          <a:xfrm>
            <a:off x="1761229" y="132598"/>
            <a:ext cx="868680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Chain Disruption</a:t>
            </a:r>
          </a:p>
        </p:txBody>
      </p:sp>
      <p:sp>
        <p:nvSpPr>
          <p:cNvPr id="43" name="TextBox 42"/>
          <p:cNvSpPr txBox="1"/>
          <p:nvPr/>
        </p:nvSpPr>
        <p:spPr>
          <a:xfrm>
            <a:off x="6831807" y="4095488"/>
            <a:ext cx="1477007" cy="461665"/>
          </a:xfrm>
          <a:prstGeom prst="rect">
            <a:avLst/>
          </a:prstGeom>
          <a:noFill/>
        </p:spPr>
        <p:txBody>
          <a:bodyPr wrap="none" rtlCol="0">
            <a:spAutoFit/>
          </a:bodyPr>
          <a:lstStyle/>
          <a:p>
            <a:r>
              <a:rPr lang="en-US" b="1" dirty="0">
                <a:solidFill>
                  <a:srgbClr val="FF0000"/>
                </a:solidFill>
                <a:effectLst>
                  <a:outerShdw blurRad="38100" dist="38100" dir="2700000" algn="tl">
                    <a:srgbClr val="000000">
                      <a:alpha val="43137"/>
                    </a:srgbClr>
                  </a:outerShdw>
                </a:effectLst>
                <a:latin typeface="Calibri" panose="020F0502020204030204" pitchFamily="34" charset="0"/>
              </a:rPr>
              <a:t>Backorder</a:t>
            </a:r>
          </a:p>
        </p:txBody>
      </p:sp>
      <p:sp>
        <p:nvSpPr>
          <p:cNvPr id="45" name="Oval 44"/>
          <p:cNvSpPr/>
          <p:nvPr/>
        </p:nvSpPr>
        <p:spPr bwMode="auto">
          <a:xfrm>
            <a:off x="6096001" y="152400"/>
            <a:ext cx="465667" cy="457200"/>
          </a:xfrm>
          <a:prstGeom prst="ellipse">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2800" b="1" dirty="0">
                <a:solidFill>
                  <a:srgbClr val="FFFF00"/>
                </a:solidFill>
                <a:effectLst>
                  <a:outerShdw blurRad="38100" dist="38100" dir="2700000" algn="tl">
                    <a:srgbClr val="000000">
                      <a:alpha val="43137"/>
                    </a:srgbClr>
                  </a:outerShdw>
                </a:effectLst>
                <a:latin typeface="News Gothic MT" pitchFamily="34" charset="0"/>
              </a:rPr>
              <a:t>2</a:t>
            </a:r>
          </a:p>
        </p:txBody>
      </p:sp>
      <p:sp>
        <p:nvSpPr>
          <p:cNvPr id="49" name="TextBox 48"/>
          <p:cNvSpPr txBox="1"/>
          <p:nvPr/>
        </p:nvSpPr>
        <p:spPr>
          <a:xfrm>
            <a:off x="1770021" y="920688"/>
            <a:ext cx="8678171" cy="1366528"/>
          </a:xfrm>
          <a:prstGeom prst="rect">
            <a:avLst/>
          </a:prstGeom>
          <a:noFill/>
        </p:spPr>
        <p:txBody>
          <a:bodyPr wrap="square" rtlCol="0">
            <a:spAutoFit/>
          </a:bodyPr>
          <a:lstStyle/>
          <a:p>
            <a:pPr>
              <a:lnSpc>
                <a:spcPct val="90000"/>
              </a:lnSpc>
            </a:pPr>
            <a:r>
              <a:rPr lang="en-US" b="1" dirty="0">
                <a:latin typeface="Calibri" panose="020F0502020204030204" pitchFamily="34" charset="0"/>
              </a:rPr>
              <a:t>Scenario:  </a:t>
            </a:r>
            <a:r>
              <a:rPr lang="en-US" dirty="0">
                <a:latin typeface="Calibri" panose="020F0502020204030204" pitchFamily="34" charset="0"/>
              </a:rPr>
              <a:t>The manufacturer cannot continue production of the finished product due to the material shortage, and therefore, cannot ship finished product out to customers against their open orders  </a:t>
            </a:r>
            <a:r>
              <a:rPr lang="en-US" sz="2000" dirty="0">
                <a:latin typeface="Calibri" panose="020F0502020204030204" pitchFamily="34" charset="0"/>
              </a:rPr>
              <a:t>(this is knows as a “backorder”).</a:t>
            </a:r>
          </a:p>
        </p:txBody>
      </p:sp>
      <p:sp>
        <p:nvSpPr>
          <p:cNvPr id="50" name="TextBox 49"/>
          <p:cNvSpPr txBox="1"/>
          <p:nvPr/>
        </p:nvSpPr>
        <p:spPr>
          <a:xfrm>
            <a:off x="1798220" y="6039902"/>
            <a:ext cx="3413960" cy="535531"/>
          </a:xfrm>
          <a:prstGeom prst="rect">
            <a:avLst/>
          </a:prstGeom>
          <a:noFill/>
        </p:spPr>
        <p:txBody>
          <a:bodyPr wrap="square" rtlCol="0">
            <a:spAutoFit/>
          </a:bodyPr>
          <a:lstStyle/>
          <a:p>
            <a:pPr algn="ctr">
              <a:lnSpc>
                <a:spcPct val="90000"/>
              </a:lnSpc>
            </a:pPr>
            <a:r>
              <a:rPr lang="en-US" sz="1600" dirty="0">
                <a:latin typeface="Calibri" panose="020F0502020204030204" pitchFamily="34" charset="0"/>
              </a:rPr>
              <a:t>Other suppliers keep supplying materials to the manufacturer</a:t>
            </a:r>
            <a:endParaRPr lang="en-US" sz="1400" dirty="0">
              <a:latin typeface="Calibri" panose="020F0502020204030204" pitchFamily="34" charset="0"/>
            </a:endParaRPr>
          </a:p>
        </p:txBody>
      </p:sp>
      <p:sp>
        <p:nvSpPr>
          <p:cNvPr id="51" name="TextBox 50"/>
          <p:cNvSpPr txBox="1"/>
          <p:nvPr/>
        </p:nvSpPr>
        <p:spPr>
          <a:xfrm>
            <a:off x="6332904" y="6209235"/>
            <a:ext cx="4106496" cy="535531"/>
          </a:xfrm>
          <a:prstGeom prst="rect">
            <a:avLst/>
          </a:prstGeom>
          <a:noFill/>
        </p:spPr>
        <p:txBody>
          <a:bodyPr wrap="square" rtlCol="0">
            <a:spAutoFit/>
          </a:bodyPr>
          <a:lstStyle/>
          <a:p>
            <a:pPr algn="ctr">
              <a:lnSpc>
                <a:spcPct val="90000"/>
              </a:lnSpc>
            </a:pPr>
            <a:r>
              <a:rPr lang="en-US" sz="1600" dirty="0">
                <a:latin typeface="Calibri" panose="020F0502020204030204" pitchFamily="34" charset="0"/>
              </a:rPr>
              <a:t>Customers keep shipping the finished product inventory that they have until it is depleted</a:t>
            </a:r>
            <a:endParaRPr lang="en-US" sz="1400" dirty="0">
              <a:latin typeface="Calibri" panose="020F0502020204030204" pitchFamily="34" charset="0"/>
            </a:endParaRPr>
          </a:p>
        </p:txBody>
      </p:sp>
      <p:sp>
        <p:nvSpPr>
          <p:cNvPr id="6" name="Slide Number Placeholder 5"/>
          <p:cNvSpPr>
            <a:spLocks noGrp="1"/>
          </p:cNvSpPr>
          <p:nvPr>
            <p:ph type="sldNum" sz="quarter" idx="4"/>
          </p:nvPr>
        </p:nvSpPr>
        <p:spPr>
          <a:xfrm>
            <a:off x="1609726" y="6604001"/>
            <a:ext cx="193674" cy="174779"/>
          </a:xfrm>
        </p:spPr>
        <p:txBody>
          <a:bodyPr/>
          <a:lstStyle/>
          <a:p>
            <a:fld id="{E66AA3EA-0569-43EF-BBA3-83FDB109D582}" type="slidenum">
              <a:rPr lang="en-US" smtClean="0"/>
              <a:pPr/>
              <a:t>14</a:t>
            </a:fld>
            <a:endParaRPr lang="en-US" dirty="0"/>
          </a:p>
        </p:txBody>
      </p:sp>
      <p:sp>
        <p:nvSpPr>
          <p:cNvPr id="48" name="Explosion 1 47"/>
          <p:cNvSpPr/>
          <p:nvPr/>
        </p:nvSpPr>
        <p:spPr bwMode="auto">
          <a:xfrm>
            <a:off x="3645215" y="3769221"/>
            <a:ext cx="854708" cy="722347"/>
          </a:xfrm>
          <a:prstGeom prst="irregularSeal1">
            <a:avLst/>
          </a:prstGeom>
          <a:solidFill>
            <a:srgbClr val="FF0000"/>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Supply</a:t>
            </a:r>
          </a:p>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Disruption</a:t>
            </a:r>
          </a:p>
        </p:txBody>
      </p:sp>
      <p:cxnSp>
        <p:nvCxnSpPr>
          <p:cNvPr id="53" name="Elbow Connector 52"/>
          <p:cNvCxnSpPr>
            <a:stCxn id="58" idx="6"/>
          </p:cNvCxnSpPr>
          <p:nvPr/>
        </p:nvCxnSpPr>
        <p:spPr bwMode="auto">
          <a:xfrm flipV="1">
            <a:off x="3322325" y="4622065"/>
            <a:ext cx="1837895" cy="258990"/>
          </a:xfrm>
          <a:prstGeom prst="bentConnector3">
            <a:avLst>
              <a:gd name="adj1" fmla="val 50000"/>
            </a:avLst>
          </a:prstGeom>
          <a:solidFill>
            <a:schemeClr val="accent1"/>
          </a:solidFill>
          <a:ln w="57150" cap="flat" cmpd="sng" algn="ctr">
            <a:solidFill>
              <a:schemeClr val="tx1"/>
            </a:solidFill>
            <a:prstDash val="solid"/>
            <a:round/>
            <a:headEnd type="none" w="med" len="med"/>
            <a:tailEnd type="triangle"/>
          </a:ln>
          <a:effectLst/>
        </p:spPr>
      </p:cxnSp>
      <p:cxnSp>
        <p:nvCxnSpPr>
          <p:cNvPr id="54" name="Elbow Connector 53"/>
          <p:cNvCxnSpPr/>
          <p:nvPr/>
        </p:nvCxnSpPr>
        <p:spPr bwMode="auto">
          <a:xfrm flipV="1">
            <a:off x="8430633" y="2964943"/>
            <a:ext cx="762000" cy="413341"/>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55" name="Elbow Connector 54"/>
          <p:cNvCxnSpPr/>
          <p:nvPr/>
        </p:nvCxnSpPr>
        <p:spPr bwMode="auto">
          <a:xfrm>
            <a:off x="8422166" y="5514706"/>
            <a:ext cx="787400" cy="422037"/>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sp>
        <p:nvSpPr>
          <p:cNvPr id="56" name="Oval 55"/>
          <p:cNvSpPr>
            <a:spLocks noChangeAspect="1"/>
          </p:cNvSpPr>
          <p:nvPr/>
        </p:nvSpPr>
        <p:spPr bwMode="auto">
          <a:xfrm>
            <a:off x="1776362" y="2836946"/>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7" name="Oval 56"/>
          <p:cNvSpPr>
            <a:spLocks noChangeAspect="1"/>
          </p:cNvSpPr>
          <p:nvPr/>
        </p:nvSpPr>
        <p:spPr bwMode="auto">
          <a:xfrm>
            <a:off x="2688382" y="3725885"/>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58" name="Oval 57"/>
          <p:cNvSpPr>
            <a:spLocks noChangeAspect="1"/>
          </p:cNvSpPr>
          <p:nvPr/>
        </p:nvSpPr>
        <p:spPr bwMode="auto">
          <a:xfrm>
            <a:off x="2688382" y="4564085"/>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60" name="Oval 59"/>
          <p:cNvSpPr>
            <a:spLocks noChangeAspect="1"/>
          </p:cNvSpPr>
          <p:nvPr/>
        </p:nvSpPr>
        <p:spPr bwMode="auto">
          <a:xfrm>
            <a:off x="1776362" y="5427746"/>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61" name="Oval 60"/>
          <p:cNvSpPr/>
          <p:nvPr/>
        </p:nvSpPr>
        <p:spPr bwMode="auto">
          <a:xfrm>
            <a:off x="3299833" y="2899123"/>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62" name="Oval 61"/>
          <p:cNvSpPr/>
          <p:nvPr/>
        </p:nvSpPr>
        <p:spPr bwMode="auto">
          <a:xfrm>
            <a:off x="3299833" y="5148434"/>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64" name="TextBox 63"/>
          <p:cNvSpPr txBox="1"/>
          <p:nvPr/>
        </p:nvSpPr>
        <p:spPr>
          <a:xfrm>
            <a:off x="10034638" y="3881232"/>
            <a:ext cx="381000" cy="1151466"/>
          </a:xfrm>
          <a:prstGeom prst="rect">
            <a:avLst/>
          </a:prstGeom>
          <a:solidFill>
            <a:schemeClr val="bg1"/>
          </a:solidFill>
          <a:ln>
            <a:solidFill>
              <a:schemeClr val="accent5"/>
            </a:solidFill>
          </a:ln>
          <a:effectLst>
            <a:outerShdw blurRad="50800" dist="38100" dir="2700000" algn="tl" rotWithShape="0">
              <a:prstClr val="black">
                <a:alpha val="40000"/>
              </a:prstClr>
            </a:outerShdw>
          </a:effectLst>
          <a:scene3d>
            <a:camera prst="orthographicFront"/>
            <a:lightRig rig="threePt" dir="t"/>
          </a:scene3d>
          <a:sp3d>
            <a:bevelT/>
          </a:sp3d>
        </p:spPr>
        <p:txBody>
          <a:bodyPr vert="vert" wrap="none" lIns="91440" tIns="45720" rIns="91440" bIns="45720" rtlCol="0" anchor="ctr" anchorCtr="1">
            <a:noAutofit/>
          </a:bodyPr>
          <a:lstStyle/>
          <a:p>
            <a:pPr algn="ctr">
              <a:lnSpc>
                <a:spcPct val="90000"/>
              </a:lnSpc>
            </a:pPr>
            <a:r>
              <a:rPr lang="en-US" sz="1100" b="1" dirty="0">
                <a:solidFill>
                  <a:schemeClr val="accent5"/>
                </a:solidFill>
              </a:rPr>
              <a:t>Consumers</a:t>
            </a:r>
          </a:p>
        </p:txBody>
      </p:sp>
      <p:cxnSp>
        <p:nvCxnSpPr>
          <p:cNvPr id="65" name="Elbow Connector 64"/>
          <p:cNvCxnSpPr>
            <a:stCxn id="56" idx="6"/>
            <a:endCxn id="61" idx="2"/>
          </p:cNvCxnSpPr>
          <p:nvPr/>
        </p:nvCxnSpPr>
        <p:spPr bwMode="auto">
          <a:xfrm>
            <a:off x="2410305" y="3153916"/>
            <a:ext cx="889529" cy="167834"/>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cxnSp>
        <p:nvCxnSpPr>
          <p:cNvPr id="66" name="Elbow Connector 65"/>
          <p:cNvCxnSpPr/>
          <p:nvPr/>
        </p:nvCxnSpPr>
        <p:spPr bwMode="auto">
          <a:xfrm>
            <a:off x="4246778" y="3321749"/>
            <a:ext cx="1020599" cy="728816"/>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7" name="Elbow Connector 66"/>
          <p:cNvCxnSpPr>
            <a:stCxn id="62" idx="6"/>
          </p:cNvCxnSpPr>
          <p:nvPr/>
        </p:nvCxnSpPr>
        <p:spPr bwMode="auto">
          <a:xfrm flipV="1">
            <a:off x="4239634" y="4891147"/>
            <a:ext cx="1044411" cy="679915"/>
          </a:xfrm>
          <a:prstGeom prst="bentConnector3">
            <a:avLst/>
          </a:prstGeom>
          <a:solidFill>
            <a:schemeClr val="accent1"/>
          </a:solidFill>
          <a:ln w="57150" cap="flat" cmpd="sng" algn="ctr">
            <a:solidFill>
              <a:schemeClr val="tx1"/>
            </a:solidFill>
            <a:prstDash val="solid"/>
            <a:round/>
            <a:headEnd type="none" w="med" len="med"/>
            <a:tailEnd type="triangle"/>
          </a:ln>
          <a:effectLst/>
        </p:spPr>
      </p:cxnSp>
      <p:cxnSp>
        <p:nvCxnSpPr>
          <p:cNvPr id="68" name="Elbow Connector 67"/>
          <p:cNvCxnSpPr>
            <a:stCxn id="60" idx="6"/>
            <a:endCxn id="62" idx="2"/>
          </p:cNvCxnSpPr>
          <p:nvPr/>
        </p:nvCxnSpPr>
        <p:spPr bwMode="auto">
          <a:xfrm flipV="1">
            <a:off x="2410305" y="5571062"/>
            <a:ext cx="889529" cy="173655"/>
          </a:xfrm>
          <a:prstGeom prst="bentConnector3">
            <a:avLst/>
          </a:prstGeom>
          <a:solidFill>
            <a:schemeClr val="accent1"/>
          </a:solidFill>
          <a:ln w="57150" cap="flat" cmpd="sng" algn="ctr">
            <a:solidFill>
              <a:schemeClr val="tx1"/>
            </a:solidFill>
            <a:prstDash val="sysDot"/>
            <a:round/>
            <a:headEnd type="none" w="med" len="med"/>
            <a:tailEnd type="triangle"/>
          </a:ln>
          <a:effectLst/>
        </p:spPr>
      </p:cxnSp>
      <p:sp>
        <p:nvSpPr>
          <p:cNvPr id="71" name="Oval 70"/>
          <p:cNvSpPr>
            <a:spLocks noChangeAspect="1"/>
          </p:cNvSpPr>
          <p:nvPr/>
        </p:nvSpPr>
        <p:spPr bwMode="auto">
          <a:xfrm>
            <a:off x="9184431" y="2649861"/>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73" name="Oval 72"/>
          <p:cNvSpPr>
            <a:spLocks noChangeAspect="1"/>
          </p:cNvSpPr>
          <p:nvPr/>
        </p:nvSpPr>
        <p:spPr bwMode="auto">
          <a:xfrm>
            <a:off x="9184431" y="5621661"/>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74" name="TextBox 73"/>
          <p:cNvSpPr txBox="1"/>
          <p:nvPr/>
        </p:nvSpPr>
        <p:spPr>
          <a:xfrm>
            <a:off x="2348796" y="2202599"/>
            <a:ext cx="1585690"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Suppliers</a:t>
            </a:r>
          </a:p>
        </p:txBody>
      </p:sp>
      <p:sp>
        <p:nvSpPr>
          <p:cNvPr id="75" name="TextBox 74"/>
          <p:cNvSpPr txBox="1"/>
          <p:nvPr/>
        </p:nvSpPr>
        <p:spPr>
          <a:xfrm>
            <a:off x="7962006" y="2202599"/>
            <a:ext cx="179408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Customers</a:t>
            </a:r>
          </a:p>
        </p:txBody>
      </p:sp>
      <p:cxnSp>
        <p:nvCxnSpPr>
          <p:cNvPr id="77" name="Elbow Connector 76"/>
          <p:cNvCxnSpPr>
            <a:stCxn id="73" idx="6"/>
            <a:endCxn id="64" idx="2"/>
          </p:cNvCxnSpPr>
          <p:nvPr/>
        </p:nvCxnSpPr>
        <p:spPr bwMode="auto">
          <a:xfrm flipV="1">
            <a:off x="9861236" y="5032699"/>
            <a:ext cx="363903" cy="905933"/>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cxnSp>
        <p:nvCxnSpPr>
          <p:cNvPr id="78" name="Elbow Connector 77"/>
          <p:cNvCxnSpPr>
            <a:stCxn id="71" idx="6"/>
            <a:endCxn id="64" idx="0"/>
          </p:cNvCxnSpPr>
          <p:nvPr/>
        </p:nvCxnSpPr>
        <p:spPr bwMode="auto">
          <a:xfrm>
            <a:off x="9861236" y="2966832"/>
            <a:ext cx="363903" cy="914401"/>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80" name="Oval 79"/>
          <p:cNvSpPr>
            <a:spLocks noChangeAspect="1"/>
          </p:cNvSpPr>
          <p:nvPr/>
        </p:nvSpPr>
        <p:spPr bwMode="auto">
          <a:xfrm>
            <a:off x="8907965" y="3712164"/>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82" name="Straight Arrow Connector 81"/>
          <p:cNvCxnSpPr>
            <a:stCxn id="80" idx="6"/>
          </p:cNvCxnSpPr>
          <p:nvPr/>
        </p:nvCxnSpPr>
        <p:spPr bwMode="auto">
          <a:xfrm>
            <a:off x="9599959" y="4029134"/>
            <a:ext cx="403722"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sp>
        <p:nvSpPr>
          <p:cNvPr id="84" name="Oval 83"/>
          <p:cNvSpPr>
            <a:spLocks noChangeAspect="1"/>
          </p:cNvSpPr>
          <p:nvPr/>
        </p:nvSpPr>
        <p:spPr bwMode="auto">
          <a:xfrm>
            <a:off x="8903488" y="4571795"/>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cxnSp>
        <p:nvCxnSpPr>
          <p:cNvPr id="85" name="Straight Arrow Connector 84"/>
          <p:cNvCxnSpPr>
            <a:stCxn id="84" idx="6"/>
          </p:cNvCxnSpPr>
          <p:nvPr/>
        </p:nvCxnSpPr>
        <p:spPr bwMode="auto">
          <a:xfrm>
            <a:off x="9595483" y="4888765"/>
            <a:ext cx="408591" cy="0"/>
          </a:xfrm>
          <a:prstGeom prst="straightConnector1">
            <a:avLst/>
          </a:prstGeom>
          <a:solidFill>
            <a:schemeClr val="accent1"/>
          </a:solidFill>
          <a:ln w="57150" cap="flat" cmpd="sng" algn="ctr">
            <a:solidFill>
              <a:schemeClr val="tx1"/>
            </a:solidFill>
            <a:prstDash val="sysDot"/>
            <a:round/>
            <a:headEnd type="none" w="med" len="med"/>
            <a:tailEnd type="triangle"/>
          </a:ln>
          <a:effectLst/>
        </p:spPr>
      </p:cxnSp>
      <p:cxnSp>
        <p:nvCxnSpPr>
          <p:cNvPr id="90" name="Elbow Connector 89"/>
          <p:cNvCxnSpPr/>
          <p:nvPr/>
        </p:nvCxnSpPr>
        <p:spPr bwMode="auto">
          <a:xfrm>
            <a:off x="8371631" y="3510124"/>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1" name="Oval 90"/>
          <p:cNvSpPr/>
          <p:nvPr/>
        </p:nvSpPr>
        <p:spPr bwMode="auto">
          <a:xfrm>
            <a:off x="7659738" y="2904038"/>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92" name="Oval 91"/>
          <p:cNvSpPr/>
          <p:nvPr/>
        </p:nvSpPr>
        <p:spPr bwMode="auto">
          <a:xfrm>
            <a:off x="5143450" y="3683788"/>
            <a:ext cx="1595967" cy="1531056"/>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1400" b="1" dirty="0">
                <a:solidFill>
                  <a:prstClr val="black"/>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1000" i="1" dirty="0">
                <a:solidFill>
                  <a:prstClr val="black"/>
                </a:solidFill>
                <a:effectLst>
                  <a:outerShdw blurRad="38100" dist="38100" dir="2700000" algn="tl">
                    <a:srgbClr val="000000">
                      <a:alpha val="43137"/>
                    </a:srgbClr>
                  </a:outerShdw>
                </a:effectLst>
                <a:latin typeface="News Gothic MT" pitchFamily="34" charset="0"/>
              </a:rPr>
              <a:t>(Finished Product)</a:t>
            </a:r>
          </a:p>
        </p:txBody>
      </p:sp>
      <p:cxnSp>
        <p:nvCxnSpPr>
          <p:cNvPr id="93" name="Elbow Connector 92"/>
          <p:cNvCxnSpPr/>
          <p:nvPr/>
        </p:nvCxnSpPr>
        <p:spPr bwMode="auto">
          <a:xfrm flipV="1">
            <a:off x="8370938" y="5043649"/>
            <a:ext cx="1701800" cy="361582"/>
          </a:xfrm>
          <a:prstGeom prst="bentConnector2">
            <a:avLst/>
          </a:prstGeom>
          <a:solidFill>
            <a:schemeClr val="accent1"/>
          </a:solidFill>
          <a:ln w="57150" cap="flat" cmpd="sng" algn="ctr">
            <a:solidFill>
              <a:schemeClr val="tx1"/>
            </a:solidFill>
            <a:prstDash val="sysDot"/>
            <a:round/>
            <a:headEnd type="none" w="med" len="med"/>
            <a:tailEnd type="triangle"/>
          </a:ln>
          <a:effectLst/>
        </p:spPr>
      </p:cxnSp>
      <p:sp>
        <p:nvSpPr>
          <p:cNvPr id="95" name="Oval 94"/>
          <p:cNvSpPr/>
          <p:nvPr/>
        </p:nvSpPr>
        <p:spPr bwMode="auto">
          <a:xfrm>
            <a:off x="7659738" y="5151938"/>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Tree>
    <p:extLst>
      <p:ext uri="{BB962C8B-B14F-4D97-AF65-F5344CB8AC3E}">
        <p14:creationId xmlns:p14="http://schemas.microsoft.com/office/powerpoint/2010/main" val="376314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828801" y="6273801"/>
            <a:ext cx="3572933" cy="262467"/>
          </a:xfrm>
          <a:prstGeom prst="rect">
            <a:avLst/>
          </a:prstGeom>
          <a:solidFill>
            <a:srgbClr val="FFFF00"/>
          </a:solid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2" name="Rectangle 31"/>
          <p:cNvSpPr/>
          <p:nvPr/>
        </p:nvSpPr>
        <p:spPr bwMode="auto">
          <a:xfrm>
            <a:off x="6599768" y="6307667"/>
            <a:ext cx="3839633" cy="262467"/>
          </a:xfrm>
          <a:prstGeom prst="rect">
            <a:avLst/>
          </a:prstGeom>
          <a:solidFill>
            <a:srgbClr val="FFFF00"/>
          </a:solid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2" name="Rectangle 41"/>
          <p:cNvSpPr/>
          <p:nvPr/>
        </p:nvSpPr>
        <p:spPr bwMode="auto">
          <a:xfrm>
            <a:off x="4104799" y="162639"/>
            <a:ext cx="1881135" cy="441079"/>
          </a:xfrm>
          <a:prstGeom prst="rect">
            <a:avLst/>
          </a:prstGeom>
          <a:solidFill>
            <a:srgbClr val="FFFF00"/>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1746" name="Rectangle 2"/>
          <p:cNvSpPr>
            <a:spLocks noGrp="1" noChangeArrowheads="1"/>
          </p:cNvSpPr>
          <p:nvPr>
            <p:ph type="title"/>
          </p:nvPr>
        </p:nvSpPr>
        <p:spPr>
          <a:xfrm>
            <a:off x="1761229" y="132598"/>
            <a:ext cx="868680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Chain Disruption</a:t>
            </a:r>
          </a:p>
        </p:txBody>
      </p:sp>
      <p:sp>
        <p:nvSpPr>
          <p:cNvPr id="2" name="Oval 1"/>
          <p:cNvSpPr>
            <a:spLocks noChangeAspect="1"/>
          </p:cNvSpPr>
          <p:nvPr/>
        </p:nvSpPr>
        <p:spPr bwMode="auto">
          <a:xfrm>
            <a:off x="1800124" y="2841915"/>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9" name="Oval 8"/>
          <p:cNvSpPr>
            <a:spLocks noChangeAspect="1"/>
          </p:cNvSpPr>
          <p:nvPr/>
        </p:nvSpPr>
        <p:spPr bwMode="auto">
          <a:xfrm>
            <a:off x="2712144" y="3730854"/>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0" name="Oval 9"/>
          <p:cNvSpPr>
            <a:spLocks noChangeAspect="1"/>
          </p:cNvSpPr>
          <p:nvPr/>
        </p:nvSpPr>
        <p:spPr bwMode="auto">
          <a:xfrm>
            <a:off x="2712144" y="4569054"/>
            <a:ext cx="633942" cy="633941"/>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1" name="Oval 10"/>
          <p:cNvSpPr>
            <a:spLocks noChangeAspect="1"/>
          </p:cNvSpPr>
          <p:nvPr/>
        </p:nvSpPr>
        <p:spPr bwMode="auto">
          <a:xfrm>
            <a:off x="1800124" y="5432715"/>
            <a:ext cx="633942" cy="633941"/>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Supplier</a:t>
            </a:r>
          </a:p>
        </p:txBody>
      </p:sp>
      <p:sp>
        <p:nvSpPr>
          <p:cNvPr id="16" name="Oval 15"/>
          <p:cNvSpPr/>
          <p:nvPr/>
        </p:nvSpPr>
        <p:spPr bwMode="auto">
          <a:xfrm>
            <a:off x="3323595" y="2904092"/>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17" name="Oval 16"/>
          <p:cNvSpPr/>
          <p:nvPr/>
        </p:nvSpPr>
        <p:spPr bwMode="auto">
          <a:xfrm>
            <a:off x="3323595" y="5153403"/>
            <a:ext cx="939800" cy="845255"/>
          </a:xfrm>
          <a:prstGeom prst="ellipse">
            <a:avLst/>
          </a:prstGeom>
          <a:solidFill>
            <a:schemeClr val="accent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black"/>
                </a:solidFill>
                <a:effectLst>
                  <a:outerShdw blurRad="38100" dist="38100" dir="2700000" algn="tl">
                    <a:srgbClr val="000000">
                      <a:alpha val="43137"/>
                    </a:srgbClr>
                  </a:outerShdw>
                </a:effectLst>
                <a:latin typeface="News Gothic MT" pitchFamily="34" charset="0"/>
              </a:rPr>
              <a:t>Intermediate Supplier</a:t>
            </a:r>
          </a:p>
        </p:txBody>
      </p:sp>
      <p:sp>
        <p:nvSpPr>
          <p:cNvPr id="21537" name="TextBox 21536"/>
          <p:cNvSpPr txBox="1"/>
          <p:nvPr/>
        </p:nvSpPr>
        <p:spPr>
          <a:xfrm>
            <a:off x="10058400" y="3886201"/>
            <a:ext cx="381000" cy="1151466"/>
          </a:xfrm>
          <a:prstGeom prst="rect">
            <a:avLst/>
          </a:prstGeom>
          <a:solidFill>
            <a:schemeClr val="bg1"/>
          </a:solidFill>
          <a:ln>
            <a:solidFill>
              <a:schemeClr val="accent5"/>
            </a:solidFill>
          </a:ln>
          <a:effectLst>
            <a:outerShdw blurRad="50800" dist="38100" dir="2700000" algn="tl" rotWithShape="0">
              <a:prstClr val="black">
                <a:alpha val="40000"/>
              </a:prstClr>
            </a:outerShdw>
          </a:effectLst>
          <a:scene3d>
            <a:camera prst="orthographicFront"/>
            <a:lightRig rig="threePt" dir="t"/>
          </a:scene3d>
          <a:sp3d>
            <a:bevelT/>
          </a:sp3d>
        </p:spPr>
        <p:txBody>
          <a:bodyPr vert="vert" wrap="none" lIns="91440" tIns="45720" rIns="91440" bIns="45720" rtlCol="0" anchor="ctr" anchorCtr="1">
            <a:noAutofit/>
          </a:bodyPr>
          <a:lstStyle/>
          <a:p>
            <a:pPr algn="ctr">
              <a:lnSpc>
                <a:spcPct val="90000"/>
              </a:lnSpc>
            </a:pPr>
            <a:r>
              <a:rPr lang="en-US" sz="1100" b="1" dirty="0">
                <a:solidFill>
                  <a:schemeClr val="accent5"/>
                </a:solidFill>
              </a:rPr>
              <a:t>Consumers</a:t>
            </a:r>
          </a:p>
        </p:txBody>
      </p:sp>
      <p:sp>
        <p:nvSpPr>
          <p:cNvPr id="86" name="Oval 85"/>
          <p:cNvSpPr>
            <a:spLocks noChangeAspect="1"/>
          </p:cNvSpPr>
          <p:nvPr/>
        </p:nvSpPr>
        <p:spPr bwMode="auto">
          <a:xfrm>
            <a:off x="9208193" y="2654830"/>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89" name="Oval 88"/>
          <p:cNvSpPr>
            <a:spLocks noChangeAspect="1"/>
          </p:cNvSpPr>
          <p:nvPr/>
        </p:nvSpPr>
        <p:spPr bwMode="auto">
          <a:xfrm>
            <a:off x="9208193" y="5626630"/>
            <a:ext cx="676804" cy="633941"/>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effectLst>
                  <a:outerShdw blurRad="38100" dist="38100" dir="2700000" algn="tl">
                    <a:srgbClr val="000000">
                      <a:alpha val="43137"/>
                    </a:srgbClr>
                  </a:outerShdw>
                </a:effectLst>
                <a:latin typeface="News Gothic MT" pitchFamily="34" charset="0"/>
              </a:rPr>
              <a:t>Retailer</a:t>
            </a:r>
          </a:p>
        </p:txBody>
      </p:sp>
      <p:sp>
        <p:nvSpPr>
          <p:cNvPr id="12" name="TextBox 11"/>
          <p:cNvSpPr txBox="1"/>
          <p:nvPr/>
        </p:nvSpPr>
        <p:spPr>
          <a:xfrm>
            <a:off x="2372558" y="2207568"/>
            <a:ext cx="1585690"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Suppliers</a:t>
            </a:r>
          </a:p>
        </p:txBody>
      </p:sp>
      <p:sp>
        <p:nvSpPr>
          <p:cNvPr id="59" name="TextBox 58"/>
          <p:cNvSpPr txBox="1"/>
          <p:nvPr/>
        </p:nvSpPr>
        <p:spPr>
          <a:xfrm>
            <a:off x="7985768" y="2207568"/>
            <a:ext cx="1794081" cy="461665"/>
          </a:xfrm>
          <a:prstGeom prst="rect">
            <a:avLst/>
          </a:prstGeom>
          <a:noFill/>
        </p:spPr>
        <p:txBody>
          <a:bodyPr wrap="none" rtlCol="0">
            <a:spAutoFit/>
          </a:bodyPr>
          <a:lstStyle/>
          <a:p>
            <a:r>
              <a:rPr lang="en-US" b="1" dirty="0">
                <a:solidFill>
                  <a:prstClr val="black"/>
                </a:solidFill>
                <a:effectLst>
                  <a:outerShdw blurRad="38100" dist="38100" dir="2700000" algn="tl">
                    <a:srgbClr val="000000">
                      <a:alpha val="43137"/>
                    </a:srgbClr>
                  </a:outerShdw>
                </a:effectLst>
              </a:rPr>
              <a:t>Customers</a:t>
            </a:r>
          </a:p>
        </p:txBody>
      </p:sp>
      <p:sp>
        <p:nvSpPr>
          <p:cNvPr id="87" name="Oval 86"/>
          <p:cNvSpPr>
            <a:spLocks noChangeAspect="1"/>
          </p:cNvSpPr>
          <p:nvPr/>
        </p:nvSpPr>
        <p:spPr bwMode="auto">
          <a:xfrm>
            <a:off x="8931727" y="3717133"/>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sp>
        <p:nvSpPr>
          <p:cNvPr id="88" name="Oval 87"/>
          <p:cNvSpPr>
            <a:spLocks noChangeAspect="1"/>
          </p:cNvSpPr>
          <p:nvPr/>
        </p:nvSpPr>
        <p:spPr bwMode="auto">
          <a:xfrm>
            <a:off x="8927250" y="4576764"/>
            <a:ext cx="691994" cy="633941"/>
          </a:xfrm>
          <a:prstGeom prst="ellipse">
            <a:avLst/>
          </a:prstGeom>
          <a:solidFill>
            <a:srgbClr val="634329"/>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Retailer</a:t>
            </a:r>
          </a:p>
        </p:txBody>
      </p:sp>
      <p:sp>
        <p:nvSpPr>
          <p:cNvPr id="18" name="Oval 17"/>
          <p:cNvSpPr/>
          <p:nvPr/>
        </p:nvSpPr>
        <p:spPr bwMode="auto">
          <a:xfrm>
            <a:off x="7683500" y="2909007"/>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20" name="Oval 19"/>
          <p:cNvSpPr/>
          <p:nvPr/>
        </p:nvSpPr>
        <p:spPr bwMode="auto">
          <a:xfrm>
            <a:off x="5167212" y="3688757"/>
            <a:ext cx="1595967" cy="1531056"/>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1400" b="1" dirty="0">
                <a:solidFill>
                  <a:prstClr val="black"/>
                </a:solidFill>
                <a:effectLst>
                  <a:outerShdw blurRad="38100" dist="38100" dir="2700000" algn="tl">
                    <a:srgbClr val="000000">
                      <a:alpha val="43137"/>
                    </a:srgbClr>
                  </a:outerShdw>
                </a:effectLst>
                <a:latin typeface="News Gothic MT" pitchFamily="34" charset="0"/>
              </a:rPr>
              <a:t>Manufacturer</a:t>
            </a:r>
          </a:p>
          <a:p>
            <a:pPr algn="ctr" eaLnBrk="0" hangingPunct="0"/>
            <a:r>
              <a:rPr lang="en-US" sz="1000" i="1" dirty="0">
                <a:solidFill>
                  <a:prstClr val="black"/>
                </a:solidFill>
                <a:effectLst>
                  <a:outerShdw blurRad="38100" dist="38100" dir="2700000" algn="tl">
                    <a:srgbClr val="000000">
                      <a:alpha val="43137"/>
                    </a:srgbClr>
                  </a:outerShdw>
                </a:effectLst>
                <a:latin typeface="News Gothic MT" pitchFamily="34" charset="0"/>
              </a:rPr>
              <a:t>(Finished Product)</a:t>
            </a:r>
          </a:p>
        </p:txBody>
      </p:sp>
      <p:sp>
        <p:nvSpPr>
          <p:cNvPr id="19" name="Oval 18"/>
          <p:cNvSpPr/>
          <p:nvPr/>
        </p:nvSpPr>
        <p:spPr bwMode="auto">
          <a:xfrm>
            <a:off x="7683500" y="5156907"/>
            <a:ext cx="939800" cy="845255"/>
          </a:xfrm>
          <a:prstGeom prst="ellipse">
            <a:avLst/>
          </a:prstGeom>
          <a:solidFill>
            <a:schemeClr val="accent4"/>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800" b="1" dirty="0">
                <a:solidFill>
                  <a:prstClr val="white"/>
                </a:solidFill>
                <a:effectLst>
                  <a:outerShdw blurRad="38100" dist="38100" dir="2700000" algn="tl">
                    <a:srgbClr val="000000">
                      <a:alpha val="43137"/>
                    </a:srgbClr>
                  </a:outerShdw>
                </a:effectLst>
                <a:latin typeface="News Gothic MT" pitchFamily="34" charset="0"/>
              </a:rPr>
              <a:t>Wholesaler or Distributor</a:t>
            </a:r>
          </a:p>
        </p:txBody>
      </p:sp>
      <p:sp>
        <p:nvSpPr>
          <p:cNvPr id="39" name="Explosion 1 38"/>
          <p:cNvSpPr/>
          <p:nvPr/>
        </p:nvSpPr>
        <p:spPr bwMode="auto">
          <a:xfrm>
            <a:off x="3677444" y="3769221"/>
            <a:ext cx="854708" cy="722347"/>
          </a:xfrm>
          <a:prstGeom prst="irregularSeal1">
            <a:avLst/>
          </a:prstGeom>
          <a:solidFill>
            <a:srgbClr val="FF0000"/>
          </a:solidFill>
          <a:ln w="9525" cap="flat" cmpd="sng" algn="ctr">
            <a:solidFill>
              <a:schemeClr val="tx1"/>
            </a:solidFill>
            <a:prstDash val="solid"/>
            <a:round/>
            <a:headEnd type="none" w="med" len="med"/>
            <a:tailEnd type="none" w="med" len="med"/>
          </a:ln>
          <a:effectLst/>
        </p:spPr>
        <p:txBody>
          <a:bodyPr vert="horz" wrap="none" lIns="0" tIns="0" rIns="0" bIns="0" numCol="1" rtlCol="0" anchor="ctr" anchorCtr="1" compatLnSpc="1">
            <a:prstTxWarp prst="textNoShape">
              <a:avLst/>
            </a:prstTxWarp>
          </a:bodyPr>
          <a:lstStyle/>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Supply</a:t>
            </a:r>
          </a:p>
          <a:p>
            <a:pPr algn="ctr" eaLnBrk="0" hangingPunct="0"/>
            <a:r>
              <a:rPr lang="en-US" sz="800" b="1" dirty="0">
                <a:solidFill>
                  <a:schemeClr val="bg1"/>
                </a:solidFill>
                <a:effectLst>
                  <a:outerShdw blurRad="38100" dist="38100" dir="2700000" algn="tl">
                    <a:srgbClr val="000000">
                      <a:alpha val="43137"/>
                    </a:srgbClr>
                  </a:outerShdw>
                </a:effectLst>
                <a:latin typeface="Calibri" panose="020F0502020204030204" pitchFamily="34" charset="0"/>
              </a:rPr>
              <a:t>Disruption</a:t>
            </a:r>
          </a:p>
        </p:txBody>
      </p:sp>
      <p:sp>
        <p:nvSpPr>
          <p:cNvPr id="46" name="Oval 45"/>
          <p:cNvSpPr/>
          <p:nvPr/>
        </p:nvSpPr>
        <p:spPr bwMode="auto">
          <a:xfrm>
            <a:off x="6096001" y="152400"/>
            <a:ext cx="465667" cy="457200"/>
          </a:xfrm>
          <a:prstGeom prst="ellipse">
            <a:avLst/>
          </a:prstGeom>
          <a:solidFill>
            <a:srgbClr val="FF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2800" b="1" dirty="0">
                <a:solidFill>
                  <a:srgbClr val="FFFF00"/>
                </a:solidFill>
                <a:effectLst>
                  <a:outerShdw blurRad="38100" dist="38100" dir="2700000" algn="tl">
                    <a:srgbClr val="000000">
                      <a:alpha val="43137"/>
                    </a:srgbClr>
                  </a:outerShdw>
                </a:effectLst>
                <a:latin typeface="News Gothic MT" pitchFamily="34" charset="0"/>
              </a:rPr>
              <a:t>3</a:t>
            </a:r>
          </a:p>
        </p:txBody>
      </p:sp>
      <p:sp>
        <p:nvSpPr>
          <p:cNvPr id="47" name="TextBox 46"/>
          <p:cNvSpPr txBox="1"/>
          <p:nvPr/>
        </p:nvSpPr>
        <p:spPr>
          <a:xfrm>
            <a:off x="7226300" y="4006436"/>
            <a:ext cx="1841501" cy="978729"/>
          </a:xfrm>
          <a:prstGeom prst="rect">
            <a:avLst/>
          </a:prstGeom>
          <a:noFill/>
        </p:spPr>
        <p:txBody>
          <a:bodyPr wrap="square" rtlCol="0">
            <a:spAutoFit/>
          </a:bodyPr>
          <a:lstStyle/>
          <a:p>
            <a:pPr algn="ctr">
              <a:lnSpc>
                <a:spcPct val="80000"/>
              </a:lnSpc>
            </a:pPr>
            <a:r>
              <a:rPr lang="en-US" b="1" dirty="0">
                <a:solidFill>
                  <a:srgbClr val="FF0000"/>
                </a:solidFill>
                <a:effectLst>
                  <a:outerShdw blurRad="38100" dist="38100" dir="2700000" algn="tl">
                    <a:srgbClr val="000000">
                      <a:alpha val="43137"/>
                    </a:srgbClr>
                  </a:outerShdw>
                </a:effectLst>
                <a:latin typeface="Calibri" panose="020F0502020204030204" pitchFamily="34" charset="0"/>
              </a:rPr>
              <a:t>Market</a:t>
            </a:r>
          </a:p>
          <a:p>
            <a:pPr algn="ctr">
              <a:lnSpc>
                <a:spcPct val="80000"/>
              </a:lnSpc>
            </a:pPr>
            <a:r>
              <a:rPr lang="en-US" b="1" dirty="0" err="1">
                <a:solidFill>
                  <a:srgbClr val="FF0000"/>
                </a:solidFill>
                <a:effectLst>
                  <a:outerShdw blurRad="38100" dist="38100" dir="2700000" algn="tl">
                    <a:srgbClr val="000000">
                      <a:alpha val="43137"/>
                    </a:srgbClr>
                  </a:outerShdw>
                </a:effectLst>
                <a:latin typeface="Calibri" panose="020F0502020204030204" pitchFamily="34" charset="0"/>
              </a:rPr>
              <a:t>Stockout</a:t>
            </a:r>
            <a:endParaRPr lang="en-US" b="1" dirty="0">
              <a:solidFill>
                <a:srgbClr val="FF0000"/>
              </a:solidFill>
              <a:effectLst>
                <a:outerShdw blurRad="38100" dist="38100" dir="2700000" algn="tl">
                  <a:srgbClr val="000000">
                    <a:alpha val="43137"/>
                  </a:srgbClr>
                </a:outerShdw>
              </a:effectLst>
              <a:latin typeface="Calibri" panose="020F0502020204030204" pitchFamily="34" charset="0"/>
            </a:endParaRPr>
          </a:p>
          <a:p>
            <a:pPr algn="ctr">
              <a:lnSpc>
                <a:spcPct val="80000"/>
              </a:lnSpc>
            </a:pPr>
            <a:r>
              <a:rPr lang="en-US" sz="1200" b="1" i="1" dirty="0">
                <a:solidFill>
                  <a:srgbClr val="FF0000"/>
                </a:solidFill>
                <a:effectLst>
                  <a:outerShdw blurRad="38100" dist="38100" dir="2700000" algn="tl">
                    <a:srgbClr val="000000">
                      <a:alpha val="43137"/>
                    </a:srgbClr>
                  </a:outerShdw>
                </a:effectLst>
                <a:latin typeface="Calibri" panose="020F0502020204030204" pitchFamily="34" charset="0"/>
              </a:rPr>
              <a:t>Disruption Impacts</a:t>
            </a:r>
          </a:p>
          <a:p>
            <a:pPr algn="ctr">
              <a:lnSpc>
                <a:spcPct val="80000"/>
              </a:lnSpc>
            </a:pPr>
            <a:r>
              <a:rPr lang="en-US" sz="1200" b="1" i="1" dirty="0">
                <a:solidFill>
                  <a:srgbClr val="FF0000"/>
                </a:solidFill>
                <a:effectLst>
                  <a:outerShdw blurRad="38100" dist="38100" dir="2700000" algn="tl">
                    <a:srgbClr val="000000">
                      <a:alpha val="43137"/>
                    </a:srgbClr>
                  </a:outerShdw>
                </a:effectLst>
                <a:latin typeface="Calibri" panose="020F0502020204030204" pitchFamily="34" charset="0"/>
              </a:rPr>
              <a:t>All Customers</a:t>
            </a:r>
            <a:endParaRPr lang="en-US" b="1" dirty="0">
              <a:solidFill>
                <a:srgbClr val="FF0000"/>
              </a:solidFill>
              <a:effectLst>
                <a:outerShdw blurRad="38100" dist="38100" dir="2700000" algn="tl">
                  <a:srgbClr val="000000">
                    <a:alpha val="43137"/>
                  </a:srgbClr>
                </a:outerShdw>
              </a:effectLst>
              <a:latin typeface="Calibri" panose="020F0502020204030204" pitchFamily="34" charset="0"/>
            </a:endParaRPr>
          </a:p>
        </p:txBody>
      </p:sp>
      <p:sp>
        <p:nvSpPr>
          <p:cNvPr id="48" name="TextBox 47"/>
          <p:cNvSpPr txBox="1"/>
          <p:nvPr/>
        </p:nvSpPr>
        <p:spPr>
          <a:xfrm>
            <a:off x="1519309" y="4073386"/>
            <a:ext cx="1304139" cy="1077218"/>
          </a:xfrm>
          <a:prstGeom prst="rect">
            <a:avLst/>
          </a:prstGeom>
          <a:noFill/>
        </p:spPr>
        <p:txBody>
          <a:bodyPr wrap="none" rtlCol="0">
            <a:spAutoFit/>
          </a:bodyPr>
          <a:lstStyle/>
          <a:p>
            <a:pPr algn="ctr">
              <a:lnSpc>
                <a:spcPct val="80000"/>
              </a:lnSpc>
            </a:pPr>
            <a:r>
              <a:rPr lang="en-US" sz="2000" b="1" dirty="0">
                <a:solidFill>
                  <a:srgbClr val="FF0000"/>
                </a:solidFill>
                <a:effectLst>
                  <a:outerShdw blurRad="38100" dist="38100" dir="2700000" algn="tl">
                    <a:srgbClr val="000000">
                      <a:alpha val="43137"/>
                    </a:srgbClr>
                  </a:outerShdw>
                </a:effectLst>
                <a:latin typeface="Calibri" panose="020F0502020204030204" pitchFamily="34" charset="0"/>
              </a:rPr>
              <a:t>Disruption</a:t>
            </a:r>
          </a:p>
          <a:p>
            <a:pPr algn="ctr">
              <a:lnSpc>
                <a:spcPct val="80000"/>
              </a:lnSpc>
            </a:pPr>
            <a:r>
              <a:rPr lang="en-US" sz="2000" b="1" dirty="0">
                <a:solidFill>
                  <a:srgbClr val="FF0000"/>
                </a:solidFill>
                <a:effectLst>
                  <a:outerShdw blurRad="38100" dist="38100" dir="2700000" algn="tl">
                    <a:srgbClr val="000000">
                      <a:alpha val="43137"/>
                    </a:srgbClr>
                  </a:outerShdw>
                </a:effectLst>
                <a:latin typeface="Calibri" panose="020F0502020204030204" pitchFamily="34" charset="0"/>
              </a:rPr>
              <a:t>Impacts</a:t>
            </a:r>
          </a:p>
          <a:p>
            <a:pPr algn="ctr">
              <a:lnSpc>
                <a:spcPct val="80000"/>
              </a:lnSpc>
            </a:pPr>
            <a:r>
              <a:rPr lang="en-US" sz="2000" b="1" dirty="0">
                <a:solidFill>
                  <a:srgbClr val="FF0000"/>
                </a:solidFill>
                <a:effectLst>
                  <a:outerShdw blurRad="38100" dist="38100" dir="2700000" algn="tl">
                    <a:srgbClr val="000000">
                      <a:alpha val="43137"/>
                    </a:srgbClr>
                  </a:outerShdw>
                </a:effectLst>
                <a:latin typeface="Calibri" panose="020F0502020204030204" pitchFamily="34" charset="0"/>
              </a:rPr>
              <a:t>All</a:t>
            </a:r>
          </a:p>
          <a:p>
            <a:pPr algn="ctr">
              <a:lnSpc>
                <a:spcPct val="80000"/>
              </a:lnSpc>
            </a:pPr>
            <a:r>
              <a:rPr lang="en-US" sz="2000" b="1" dirty="0">
                <a:solidFill>
                  <a:srgbClr val="FF0000"/>
                </a:solidFill>
                <a:effectLst>
                  <a:outerShdw blurRad="38100" dist="38100" dir="2700000" algn="tl">
                    <a:srgbClr val="000000">
                      <a:alpha val="43137"/>
                    </a:srgbClr>
                  </a:outerShdw>
                </a:effectLst>
                <a:latin typeface="Calibri" panose="020F0502020204030204" pitchFamily="34" charset="0"/>
              </a:rPr>
              <a:t>Suppliers</a:t>
            </a:r>
          </a:p>
        </p:txBody>
      </p:sp>
      <p:sp>
        <p:nvSpPr>
          <p:cNvPr id="40" name="TextBox 39"/>
          <p:cNvSpPr txBox="1"/>
          <p:nvPr/>
        </p:nvSpPr>
        <p:spPr>
          <a:xfrm>
            <a:off x="1770021" y="920689"/>
            <a:ext cx="8678171" cy="1200329"/>
          </a:xfrm>
          <a:prstGeom prst="rect">
            <a:avLst/>
          </a:prstGeom>
          <a:noFill/>
        </p:spPr>
        <p:txBody>
          <a:bodyPr wrap="square" rtlCol="0">
            <a:spAutoFit/>
          </a:bodyPr>
          <a:lstStyle/>
          <a:p>
            <a:r>
              <a:rPr lang="en-US" b="1" dirty="0">
                <a:latin typeface="Calibri" panose="020F0502020204030204" pitchFamily="34" charset="0"/>
              </a:rPr>
              <a:t>Scenario:  </a:t>
            </a:r>
            <a:r>
              <a:rPr lang="en-US" dirty="0">
                <a:latin typeface="Calibri" panose="020F0502020204030204" pitchFamily="34" charset="0"/>
              </a:rPr>
              <a:t>The manufacturer temporarily stops all suppliers from supplying materials. No inventory available throughout the distribution channels in the market </a:t>
            </a:r>
            <a:r>
              <a:rPr lang="en-US" sz="2000" dirty="0">
                <a:latin typeface="Calibri" panose="020F0502020204030204" pitchFamily="34" charset="0"/>
              </a:rPr>
              <a:t>(this is known as a “</a:t>
            </a:r>
            <a:r>
              <a:rPr lang="en-US" sz="2000" dirty="0" err="1">
                <a:latin typeface="Calibri" panose="020F0502020204030204" pitchFamily="34" charset="0"/>
              </a:rPr>
              <a:t>stockout</a:t>
            </a:r>
            <a:r>
              <a:rPr lang="en-US" sz="2000" dirty="0">
                <a:latin typeface="Calibri" panose="020F0502020204030204" pitchFamily="34" charset="0"/>
              </a:rPr>
              <a:t>”).</a:t>
            </a:r>
          </a:p>
        </p:txBody>
      </p:sp>
      <p:sp>
        <p:nvSpPr>
          <p:cNvPr id="41" name="TextBox 40"/>
          <p:cNvSpPr txBox="1"/>
          <p:nvPr/>
        </p:nvSpPr>
        <p:spPr>
          <a:xfrm>
            <a:off x="1752600" y="6239075"/>
            <a:ext cx="3716380" cy="341632"/>
          </a:xfrm>
          <a:prstGeom prst="rect">
            <a:avLst/>
          </a:prstGeom>
          <a:noFill/>
        </p:spPr>
        <p:txBody>
          <a:bodyPr wrap="square" rtlCol="0">
            <a:spAutoFit/>
          </a:bodyPr>
          <a:lstStyle/>
          <a:p>
            <a:pPr algn="ctr">
              <a:lnSpc>
                <a:spcPct val="90000"/>
              </a:lnSpc>
            </a:pPr>
            <a:r>
              <a:rPr lang="en-US" sz="1800" dirty="0">
                <a:latin typeface="Calibri" panose="020F0502020204030204" pitchFamily="34" charset="0"/>
              </a:rPr>
              <a:t>“</a:t>
            </a:r>
            <a:r>
              <a:rPr lang="en-US" sz="1800" b="1" u="sng" dirty="0">
                <a:latin typeface="Calibri" panose="020F0502020204030204" pitchFamily="34" charset="0"/>
              </a:rPr>
              <a:t>Upstream</a:t>
            </a:r>
            <a:r>
              <a:rPr lang="en-US" sz="1800" dirty="0">
                <a:latin typeface="Calibri" panose="020F0502020204030204" pitchFamily="34" charset="0"/>
              </a:rPr>
              <a:t>” supply chain is disrupted</a:t>
            </a:r>
            <a:endParaRPr lang="en-US" sz="1600" dirty="0">
              <a:latin typeface="Calibri" panose="020F0502020204030204" pitchFamily="34" charset="0"/>
            </a:endParaRPr>
          </a:p>
        </p:txBody>
      </p:sp>
      <p:sp>
        <p:nvSpPr>
          <p:cNvPr id="49" name="TextBox 48"/>
          <p:cNvSpPr txBox="1"/>
          <p:nvPr/>
        </p:nvSpPr>
        <p:spPr>
          <a:xfrm>
            <a:off x="6493935" y="6239075"/>
            <a:ext cx="3954095" cy="341632"/>
          </a:xfrm>
          <a:prstGeom prst="rect">
            <a:avLst/>
          </a:prstGeom>
          <a:noFill/>
        </p:spPr>
        <p:txBody>
          <a:bodyPr wrap="square" rtlCol="0">
            <a:spAutoFit/>
          </a:bodyPr>
          <a:lstStyle/>
          <a:p>
            <a:pPr algn="ctr">
              <a:lnSpc>
                <a:spcPct val="90000"/>
              </a:lnSpc>
            </a:pPr>
            <a:r>
              <a:rPr lang="en-US" sz="1800" dirty="0">
                <a:latin typeface="Calibri" panose="020F0502020204030204" pitchFamily="34" charset="0"/>
              </a:rPr>
              <a:t>“</a:t>
            </a:r>
            <a:r>
              <a:rPr lang="en-US" sz="1800" b="1" u="sng" dirty="0">
                <a:latin typeface="Calibri" panose="020F0502020204030204" pitchFamily="34" charset="0"/>
              </a:rPr>
              <a:t>Downstream</a:t>
            </a:r>
            <a:r>
              <a:rPr lang="en-US" sz="1800" dirty="0">
                <a:latin typeface="Calibri" panose="020F0502020204030204" pitchFamily="34" charset="0"/>
              </a:rPr>
              <a:t>” supply chain is disrupted</a:t>
            </a:r>
            <a:endParaRPr lang="en-US" sz="1600" dirty="0">
              <a:latin typeface="Calibri" panose="020F0502020204030204" pitchFamily="34" charset="0"/>
            </a:endParaRPr>
          </a:p>
        </p:txBody>
      </p:sp>
      <p:sp>
        <p:nvSpPr>
          <p:cNvPr id="3" name="TextBox 2"/>
          <p:cNvSpPr txBox="1"/>
          <p:nvPr/>
        </p:nvSpPr>
        <p:spPr>
          <a:xfrm>
            <a:off x="4512135" y="2235784"/>
            <a:ext cx="2902887" cy="1323439"/>
          </a:xfrm>
          <a:prstGeom prst="rect">
            <a:avLst/>
          </a:prstGeom>
          <a:solidFill>
            <a:schemeClr val="accent2">
              <a:lumMod val="20000"/>
              <a:lumOff val="8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algn="ctr"/>
            <a:r>
              <a:rPr lang="en-US" sz="2000" dirty="0">
                <a:solidFill>
                  <a:srgbClr val="923222"/>
                </a:solidFill>
                <a:effectLst>
                  <a:outerShdw blurRad="38100" dist="38100" dir="2700000" algn="tl">
                    <a:srgbClr val="000000">
                      <a:alpha val="43137"/>
                    </a:srgbClr>
                  </a:outerShdw>
                </a:effectLst>
                <a:latin typeface="Calibri" panose="020F0502020204030204" pitchFamily="34" charset="0"/>
              </a:rPr>
              <a:t>All supply chain nodes are interconnected and a disruption with one may impact all</a:t>
            </a:r>
          </a:p>
        </p:txBody>
      </p:sp>
      <p:sp>
        <p:nvSpPr>
          <p:cNvPr id="50" name="TextBox 49"/>
          <p:cNvSpPr txBox="1"/>
          <p:nvPr/>
        </p:nvSpPr>
        <p:spPr>
          <a:xfrm>
            <a:off x="4412844" y="5444670"/>
            <a:ext cx="3061512" cy="707886"/>
          </a:xfrm>
          <a:prstGeom prst="rect">
            <a:avLst/>
          </a:prstGeom>
          <a:solidFill>
            <a:schemeClr val="accent2">
              <a:lumMod val="20000"/>
              <a:lumOff val="80000"/>
            </a:schemeClr>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rtlCol="0">
            <a:spAutoFit/>
          </a:bodyPr>
          <a:lstStyle/>
          <a:p>
            <a:pPr algn="ctr"/>
            <a:r>
              <a:rPr lang="en-US" sz="2000" dirty="0">
                <a:solidFill>
                  <a:srgbClr val="923222"/>
                </a:solidFill>
                <a:effectLst>
                  <a:outerShdw blurRad="38100" dist="38100" dir="2700000" algn="tl">
                    <a:srgbClr val="000000">
                      <a:alpha val="43137"/>
                    </a:srgbClr>
                  </a:outerShdw>
                </a:effectLst>
                <a:latin typeface="Calibri" panose="020F0502020204030204" pitchFamily="34" charset="0"/>
              </a:rPr>
              <a:t>The supply </a:t>
            </a: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chain</a:t>
            </a:r>
            <a:r>
              <a:rPr lang="en-US" sz="2000" dirty="0">
                <a:solidFill>
                  <a:srgbClr val="923222"/>
                </a:solidFill>
                <a:effectLst>
                  <a:outerShdw blurRad="38100" dist="38100" dir="2700000" algn="tl">
                    <a:srgbClr val="000000">
                      <a:alpha val="43137"/>
                    </a:srgbClr>
                  </a:outerShdw>
                </a:effectLst>
                <a:latin typeface="Calibri" panose="020F0502020204030204" pitchFamily="34" charset="0"/>
              </a:rPr>
              <a:t> is only as strong as its weakest link</a:t>
            </a:r>
          </a:p>
        </p:txBody>
      </p:sp>
      <p:sp>
        <p:nvSpPr>
          <p:cNvPr id="7" name="Slide Number Placeholder 6"/>
          <p:cNvSpPr>
            <a:spLocks noGrp="1"/>
          </p:cNvSpPr>
          <p:nvPr>
            <p:ph type="sldNum" sz="quarter" idx="4"/>
          </p:nvPr>
        </p:nvSpPr>
        <p:spPr>
          <a:xfrm>
            <a:off x="1609726" y="6604001"/>
            <a:ext cx="193674" cy="174779"/>
          </a:xfrm>
        </p:spPr>
        <p:txBody>
          <a:bodyPr/>
          <a:lstStyle/>
          <a:p>
            <a:fld id="{E66AA3EA-0569-43EF-BBA3-83FDB109D582}" type="slidenum">
              <a:rPr lang="en-US" smtClean="0"/>
              <a:pPr/>
              <a:t>15</a:t>
            </a:fld>
            <a:endParaRPr lang="en-US" dirty="0"/>
          </a:p>
        </p:txBody>
      </p:sp>
    </p:spTree>
    <p:extLst>
      <p:ext uri="{BB962C8B-B14F-4D97-AF65-F5344CB8AC3E}">
        <p14:creationId xmlns:p14="http://schemas.microsoft.com/office/powerpoint/2010/main" val="3928971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1731434"/>
            <a:ext cx="8686800" cy="706967"/>
          </a:xfrm>
        </p:spPr>
        <p:txBody>
          <a:bodyPr/>
          <a:lstStyle/>
          <a:p>
            <a:pPr marL="0" indent="0">
              <a:spcBef>
                <a:spcPts val="1200"/>
              </a:spcBef>
              <a:spcAft>
                <a:spcPts val="1200"/>
              </a:spcAft>
              <a:buClr>
                <a:srgbClr val="923222"/>
              </a:buClr>
              <a:buSzPct val="115000"/>
              <a:buNone/>
            </a:pPr>
            <a:r>
              <a:rPr lang="en-US" sz="2400" dirty="0">
                <a:latin typeface="Calibri" panose="020F0502020204030204" pitchFamily="34" charset="0"/>
              </a:rPr>
              <a:t>Service firms offer </a:t>
            </a:r>
            <a:r>
              <a:rPr lang="en-US" sz="2400" b="1" u="sng" dirty="0">
                <a:solidFill>
                  <a:srgbClr val="923222"/>
                </a:solidFill>
                <a:effectLst>
                  <a:outerShdw blurRad="38100" dist="38100" dir="2700000" algn="tl">
                    <a:srgbClr val="000000">
                      <a:alpha val="43137"/>
                    </a:srgbClr>
                  </a:outerShdw>
                </a:effectLst>
                <a:latin typeface="Calibri" panose="020F0502020204030204" pitchFamily="34" charset="0"/>
              </a:rPr>
              <a:t>intangible products</a:t>
            </a:r>
            <a:r>
              <a:rPr lang="en-US" sz="2400" dirty="0">
                <a:latin typeface="Calibri" panose="020F0502020204030204" pitchFamily="34" charset="0"/>
              </a:rPr>
              <a:t>, meaning products that cannot be physically touched. </a:t>
            </a:r>
          </a:p>
        </p:txBody>
      </p:sp>
      <p:sp>
        <p:nvSpPr>
          <p:cNvPr id="5" name="Rectangle 3"/>
          <p:cNvSpPr>
            <a:spLocks noChangeArrowheads="1"/>
          </p:cNvSpPr>
          <p:nvPr/>
        </p:nvSpPr>
        <p:spPr bwMode="gray">
          <a:xfrm>
            <a:off x="1752600" y="144667"/>
            <a:ext cx="8771467"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 in the Service Industry</a:t>
            </a:r>
          </a:p>
        </p:txBody>
      </p:sp>
      <p:sp>
        <p:nvSpPr>
          <p:cNvPr id="6" name="Rectangle 5"/>
          <p:cNvSpPr/>
          <p:nvPr/>
        </p:nvSpPr>
        <p:spPr>
          <a:xfrm>
            <a:off x="1752600" y="990600"/>
            <a:ext cx="8686800" cy="553998"/>
          </a:xfrm>
          <a:prstGeom prst="rect">
            <a:avLst/>
          </a:prstGeom>
          <a:solidFill>
            <a:srgbClr val="923222"/>
          </a:solidFill>
          <a:effectLst>
            <a:outerShdw blurRad="50800" dist="38100" dir="2700000" algn="tl" rotWithShape="0">
              <a:prstClr val="black">
                <a:alpha val="40000"/>
              </a:prstClr>
            </a:outerShdw>
          </a:effectLst>
          <a:scene3d>
            <a:camera prst="orthographicFront"/>
            <a:lightRig rig="threePt" dir="t"/>
          </a:scene3d>
          <a:sp3d>
            <a:bevelT/>
          </a:sp3d>
        </p:spPr>
        <p:txBody>
          <a:bodyPr wrap="square" tIns="91440" bIns="91440">
            <a:spAutoFit/>
          </a:bodyPr>
          <a:lstStyle/>
          <a:p>
            <a:pPr algn="ctr" eaLnBrk="0" hangingPunct="0">
              <a:spcBef>
                <a:spcPts val="0"/>
              </a:spcBef>
              <a:spcAft>
                <a:spcPts val="0"/>
              </a:spcAft>
              <a:buClr>
                <a:srgbClr val="923222"/>
              </a:buClr>
              <a:buSzPct val="115000"/>
            </a:pPr>
            <a:r>
              <a:rPr lang="en-US" b="1" dirty="0">
                <a:solidFill>
                  <a:schemeClr val="bg1"/>
                </a:solidFill>
                <a:effectLst>
                  <a:outerShdw blurRad="38100" dist="38100" dir="2700000" algn="tl">
                    <a:srgbClr val="000000">
                      <a:alpha val="43137"/>
                    </a:srgbClr>
                  </a:outerShdw>
                </a:effectLst>
                <a:latin typeface="Calibri" panose="020F0502020204030204" pitchFamily="34" charset="0"/>
              </a:rPr>
              <a:t>It is not just products . . . services have a supply chain as well.</a:t>
            </a:r>
          </a:p>
        </p:txBody>
      </p:sp>
      <p:sp>
        <p:nvSpPr>
          <p:cNvPr id="7" name="Content Placeholder 2"/>
          <p:cNvSpPr txBox="1">
            <a:spLocks/>
          </p:cNvSpPr>
          <p:nvPr/>
        </p:nvSpPr>
        <p:spPr bwMode="auto">
          <a:xfrm>
            <a:off x="1752600" y="2859617"/>
            <a:ext cx="8686800" cy="190711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28600" indent="-228600">
              <a:spcBef>
                <a:spcPts val="1200"/>
              </a:spcBef>
              <a:spcAft>
                <a:spcPts val="1200"/>
              </a:spcAft>
              <a:buClr>
                <a:srgbClr val="923222"/>
              </a:buClr>
              <a:buSzPct val="115000"/>
              <a:buFont typeface="Wingdings" panose="05000000000000000000" pitchFamily="2" charset="2"/>
              <a:buChar char="§"/>
            </a:pPr>
            <a:r>
              <a:rPr lang="en-US" sz="2400" kern="0" dirty="0">
                <a:latin typeface="Calibri" panose="020F0502020204030204" pitchFamily="34" charset="0"/>
              </a:rPr>
              <a:t>What customers are actually paying for in the service industry is the </a:t>
            </a:r>
            <a:r>
              <a:rPr lang="en-US" sz="2400" b="1" kern="0" dirty="0">
                <a:latin typeface="Calibri" panose="020F0502020204030204" pitchFamily="34" charset="0"/>
              </a:rPr>
              <a:t>labor</a:t>
            </a:r>
            <a:r>
              <a:rPr lang="en-US" sz="2400" kern="0" dirty="0">
                <a:latin typeface="Calibri" panose="020F0502020204030204" pitchFamily="34" charset="0"/>
              </a:rPr>
              <a:t> and the </a:t>
            </a:r>
            <a:r>
              <a:rPr lang="en-US" sz="2400" b="1" kern="0" dirty="0">
                <a:latin typeface="Calibri" panose="020F0502020204030204" pitchFamily="34" charset="0"/>
              </a:rPr>
              <a:t>intellectual property </a:t>
            </a:r>
            <a:r>
              <a:rPr lang="en-US" sz="2400" kern="0" dirty="0">
                <a:latin typeface="Calibri" panose="020F0502020204030204" pitchFamily="34" charset="0"/>
              </a:rPr>
              <a:t>of the service provider. </a:t>
            </a:r>
          </a:p>
          <a:p>
            <a:pPr marL="228600" indent="-228600">
              <a:spcBef>
                <a:spcPts val="1200"/>
              </a:spcBef>
              <a:spcAft>
                <a:spcPts val="1200"/>
              </a:spcAft>
              <a:buClr>
                <a:srgbClr val="923222"/>
              </a:buClr>
              <a:buSzPct val="115000"/>
              <a:buFont typeface="Wingdings" panose="05000000000000000000" pitchFamily="2" charset="2"/>
              <a:buChar char="§"/>
            </a:pPr>
            <a:r>
              <a:rPr lang="en-US" sz="2400" kern="0" dirty="0">
                <a:latin typeface="Calibri" panose="020F0502020204030204" pitchFamily="34" charset="0"/>
              </a:rPr>
              <a:t>While the service itself is not tangible, </a:t>
            </a:r>
            <a:r>
              <a:rPr lang="en-US" sz="2400" b="1" kern="0" dirty="0">
                <a:latin typeface="Calibri" panose="020F0502020204030204" pitchFamily="34" charset="0"/>
              </a:rPr>
              <a:t>it likely involves use of or work on a tangible item</a:t>
            </a:r>
            <a:r>
              <a:rPr lang="en-US" sz="2400" kern="0" dirty="0">
                <a:latin typeface="Calibri" panose="020F0502020204030204" pitchFamily="34" charset="0"/>
              </a:rPr>
              <a:t>.</a:t>
            </a:r>
            <a:r>
              <a:rPr lang="en-US" sz="2000" kern="0" dirty="0">
                <a:latin typeface="Calibri" panose="020F0502020204030204" pitchFamily="34" charset="0"/>
              </a:rPr>
              <a:t>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9601" y="4640748"/>
            <a:ext cx="1815761" cy="2005782"/>
          </a:xfrm>
          <a:prstGeom prst="rect">
            <a:avLst/>
          </a:prstGeom>
        </p:spPr>
      </p:pic>
      <p:sp>
        <p:nvSpPr>
          <p:cNvPr id="9" name="Content Placeholder 2"/>
          <p:cNvSpPr txBox="1">
            <a:spLocks/>
          </p:cNvSpPr>
          <p:nvPr/>
        </p:nvSpPr>
        <p:spPr bwMode="auto">
          <a:xfrm>
            <a:off x="1752600" y="5147732"/>
            <a:ext cx="6654800" cy="118321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685800" lvl="1" indent="-457200">
              <a:spcBef>
                <a:spcPts val="1200"/>
              </a:spcBef>
              <a:spcAft>
                <a:spcPts val="1200"/>
              </a:spcAft>
              <a:buClr>
                <a:srgbClr val="923222"/>
              </a:buClr>
              <a:buSzPct val="115000"/>
              <a:buFont typeface="Calibri" panose="020F0502020204030204" pitchFamily="34" charset="0"/>
              <a:buChar char="—"/>
            </a:pPr>
            <a:r>
              <a:rPr lang="en-US" sz="2000" kern="0" dirty="0">
                <a:latin typeface="Calibri" panose="020F0502020204030204" pitchFamily="34" charset="0"/>
              </a:rPr>
              <a:t>For </a:t>
            </a:r>
            <a:r>
              <a:rPr lang="en-US" sz="2000" u="sng" kern="0" dirty="0">
                <a:latin typeface="Calibri" panose="020F0502020204030204" pitchFamily="34" charset="0"/>
              </a:rPr>
              <a:t>example</a:t>
            </a:r>
            <a:r>
              <a:rPr lang="en-US" sz="2000" kern="0" dirty="0">
                <a:latin typeface="Calibri" panose="020F0502020204030204" pitchFamily="34" charset="0"/>
              </a:rPr>
              <a:t>, we do not pay a dry cleaner for a shirt; instead, we provide our own shirt and pay the dry cleaner for the service of cleaning the shirt. </a:t>
            </a:r>
          </a:p>
        </p:txBody>
      </p:sp>
      <p:sp>
        <p:nvSpPr>
          <p:cNvPr id="11" name="Footer Placeholder 10"/>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12" name="Slide Number Placeholder 11"/>
          <p:cNvSpPr>
            <a:spLocks noGrp="1"/>
          </p:cNvSpPr>
          <p:nvPr>
            <p:ph type="sldNum" sz="quarter" idx="4"/>
          </p:nvPr>
        </p:nvSpPr>
        <p:spPr>
          <a:xfrm>
            <a:off x="1609726" y="6604001"/>
            <a:ext cx="193674" cy="174779"/>
          </a:xfrm>
        </p:spPr>
        <p:txBody>
          <a:bodyPr/>
          <a:lstStyle/>
          <a:p>
            <a:fld id="{E66AA3EA-0569-43EF-BBA3-83FDB109D582}" type="slidenum">
              <a:rPr lang="en-US" smtClean="0"/>
              <a:pPr/>
              <a:t>16</a:t>
            </a:fld>
            <a:endParaRPr lang="en-US" dirty="0"/>
          </a:p>
        </p:txBody>
      </p:sp>
    </p:spTree>
    <p:extLst>
      <p:ext uri="{BB962C8B-B14F-4D97-AF65-F5344CB8AC3E}">
        <p14:creationId xmlns:p14="http://schemas.microsoft.com/office/powerpoint/2010/main" val="2598628969"/>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 calcmode="lin" valueType="num">
                                      <p:cBhvr additive="base">
                                        <p:cTn id="19"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 calcmode="lin" valueType="num">
                                      <p:cBhvr additive="base">
                                        <p:cTn id="25"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anim calcmode="lin" valueType="num">
                                      <p:cBhvr additive="base">
                                        <p:cTn id="3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8408" y="2722985"/>
            <a:ext cx="2455428" cy="2054627"/>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586" t="486" r="39" b="11837"/>
          <a:stretch/>
        </p:blipFill>
        <p:spPr>
          <a:xfrm>
            <a:off x="1752601" y="2745292"/>
            <a:ext cx="2509403" cy="2010010"/>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11" name="TextBox 10"/>
          <p:cNvSpPr txBox="1"/>
          <p:nvPr/>
        </p:nvSpPr>
        <p:spPr>
          <a:xfrm>
            <a:off x="4245895" y="3288632"/>
            <a:ext cx="588623" cy="923330"/>
          </a:xfrm>
          <a:prstGeom prst="rect">
            <a:avLst/>
          </a:prstGeom>
          <a:noFill/>
        </p:spPr>
        <p:txBody>
          <a:bodyPr wrap="none" rtlCol="0">
            <a:spAutoFit/>
          </a:bodyPr>
          <a:lstStyle/>
          <a:p>
            <a:pPr algn="ctr"/>
            <a:r>
              <a:rPr lang="en-US" sz="5400" dirty="0">
                <a:solidFill>
                  <a:srgbClr val="923222"/>
                </a:solidFill>
                <a:effectLst>
                  <a:outerShdw blurRad="38100" dist="38100" dir="2700000" algn="tl">
                    <a:srgbClr val="000000">
                      <a:alpha val="43137"/>
                    </a:srgbClr>
                  </a:outerShdw>
                </a:effectLst>
              </a:rPr>
              <a:t>+</a:t>
            </a:r>
          </a:p>
        </p:txBody>
      </p:sp>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3418" t="6154" r="3134" b="4273"/>
          <a:stretch/>
        </p:blipFill>
        <p:spPr>
          <a:xfrm>
            <a:off x="7830242" y="2725085"/>
            <a:ext cx="2482159" cy="2050424"/>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6" name="Rectangle 3"/>
          <p:cNvSpPr>
            <a:spLocks noChangeArrowheads="1"/>
          </p:cNvSpPr>
          <p:nvPr/>
        </p:nvSpPr>
        <p:spPr bwMode="gray">
          <a:xfrm>
            <a:off x="1752600" y="132920"/>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What is Supply Chain Management?</a:t>
            </a:r>
          </a:p>
        </p:txBody>
      </p:sp>
      <p:sp>
        <p:nvSpPr>
          <p:cNvPr id="17" name="Content Placeholder 2"/>
          <p:cNvSpPr txBox="1">
            <a:spLocks/>
          </p:cNvSpPr>
          <p:nvPr/>
        </p:nvSpPr>
        <p:spPr bwMode="auto">
          <a:xfrm>
            <a:off x="1759131" y="1060026"/>
            <a:ext cx="8764936" cy="113284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spcBef>
                <a:spcPts val="0"/>
              </a:spcBef>
              <a:spcAft>
                <a:spcPts val="600"/>
              </a:spcAft>
              <a:buClr>
                <a:srgbClr val="923222"/>
              </a:buClr>
              <a:buSzPct val="115000"/>
              <a:buNone/>
            </a:pPr>
            <a:r>
              <a:rPr lang="en-US" sz="2800" kern="0" dirty="0">
                <a:latin typeface="Calibri" panose="020F0502020204030204" pitchFamily="34" charset="0"/>
              </a:rPr>
              <a:t>People may think of </a:t>
            </a:r>
            <a:r>
              <a:rPr lang="en-US" sz="2800" b="1" kern="0" dirty="0">
                <a:solidFill>
                  <a:srgbClr val="923222"/>
                </a:solidFill>
                <a:effectLst>
                  <a:outerShdw blurRad="38100" dist="38100" dir="2700000" algn="tl">
                    <a:srgbClr val="000000">
                      <a:alpha val="43137"/>
                    </a:srgbClr>
                  </a:outerShdw>
                </a:effectLst>
                <a:latin typeface="Calibri" panose="020F0502020204030204" pitchFamily="34" charset="0"/>
              </a:rPr>
              <a:t>supply chain management </a:t>
            </a:r>
            <a:r>
              <a:rPr lang="en-US" sz="2800" kern="0" dirty="0">
                <a:latin typeface="Calibri" panose="020F0502020204030204" pitchFamily="34" charset="0"/>
              </a:rPr>
              <a:t>as simply managing the steps involved in the production of a product</a:t>
            </a:r>
            <a:endParaRPr lang="en-US" sz="3600" b="1" kern="0" dirty="0">
              <a:solidFill>
                <a:srgbClr val="923222"/>
              </a:solidFill>
              <a:effectLst>
                <a:outerShdw blurRad="38100" dist="38100" dir="2700000" algn="tl">
                  <a:srgbClr val="000000">
                    <a:alpha val="43137"/>
                  </a:srgbClr>
                </a:outerShdw>
              </a:effectLst>
              <a:latin typeface="Calibri" panose="020F0502020204030204" pitchFamily="34" charset="0"/>
            </a:endParaRPr>
          </a:p>
        </p:txBody>
      </p:sp>
      <p:sp>
        <p:nvSpPr>
          <p:cNvPr id="4" name="Rectangle 3"/>
          <p:cNvSpPr/>
          <p:nvPr/>
        </p:nvSpPr>
        <p:spPr>
          <a:xfrm>
            <a:off x="1761066" y="4965700"/>
            <a:ext cx="8648700" cy="1631216"/>
          </a:xfrm>
          <a:prstGeom prst="rect">
            <a:avLst/>
          </a:prstGeom>
        </p:spPr>
        <p:txBody>
          <a:bodyPr wrap="square">
            <a:spAutoFit/>
          </a:bodyPr>
          <a:lstStyle/>
          <a:p>
            <a:pPr marL="0" lvl="1">
              <a:spcBef>
                <a:spcPts val="600"/>
              </a:spcBef>
              <a:spcAft>
                <a:spcPts val="600"/>
              </a:spcAft>
              <a:buSzPct val="110000"/>
              <a:defRPr/>
            </a:pPr>
            <a:r>
              <a:rPr lang="en-US" sz="3600" kern="0" dirty="0">
                <a:solidFill>
                  <a:srgbClr val="923222"/>
                </a:solidFill>
                <a:effectLst>
                  <a:outerShdw blurRad="38100" dist="38100" dir="2700000" algn="tl">
                    <a:srgbClr val="000000">
                      <a:alpha val="43137"/>
                    </a:srgbClr>
                  </a:outerShdw>
                </a:effectLst>
                <a:latin typeface="Calibri" panose="020F0502020204030204" pitchFamily="34" charset="0"/>
              </a:rPr>
              <a:t>.  .  .  </a:t>
            </a:r>
            <a:r>
              <a:rPr lang="en-US" sz="2800" kern="0" dirty="0">
                <a:latin typeface="Calibri" panose="020F0502020204030204" pitchFamily="34" charset="0"/>
              </a:rPr>
              <a:t>you buy some materials, and manufacture or assemble them step-by-step into a product, that you then sell to a customer </a:t>
            </a:r>
            <a:r>
              <a:rPr lang="en-US" sz="3600" kern="0" dirty="0">
                <a:solidFill>
                  <a:srgbClr val="923222"/>
                </a:solidFill>
                <a:effectLst>
                  <a:outerShdw blurRad="38100" dist="38100" dir="2700000" algn="tl">
                    <a:srgbClr val="000000">
                      <a:alpha val="43137"/>
                    </a:srgbClr>
                  </a:outerShdw>
                </a:effectLst>
                <a:latin typeface="Calibri" panose="020F0502020204030204" pitchFamily="34" charset="0"/>
              </a:rPr>
              <a:t>.  .  . </a:t>
            </a:r>
          </a:p>
        </p:txBody>
      </p:sp>
      <p:sp>
        <p:nvSpPr>
          <p:cNvPr id="20" name="TextBox 19"/>
          <p:cNvSpPr txBox="1"/>
          <p:nvPr/>
        </p:nvSpPr>
        <p:spPr>
          <a:xfrm>
            <a:off x="7257728" y="3288632"/>
            <a:ext cx="588623" cy="923330"/>
          </a:xfrm>
          <a:prstGeom prst="rect">
            <a:avLst/>
          </a:prstGeom>
          <a:noFill/>
        </p:spPr>
        <p:txBody>
          <a:bodyPr wrap="none" rtlCol="0">
            <a:spAutoFit/>
          </a:bodyPr>
          <a:lstStyle/>
          <a:p>
            <a:pPr algn="ctr"/>
            <a:r>
              <a:rPr lang="en-US" sz="5400" dirty="0">
                <a:solidFill>
                  <a:srgbClr val="923222"/>
                </a:solidFill>
                <a:effectLst>
                  <a:outerShdw blurRad="38100" dist="38100" dir="2700000" algn="tl">
                    <a:srgbClr val="000000">
                      <a:alpha val="43137"/>
                    </a:srgbClr>
                  </a:outerShdw>
                </a:effectLst>
              </a:rPr>
              <a:t>=</a:t>
            </a:r>
          </a:p>
        </p:txBody>
      </p:sp>
      <p:sp>
        <p:nvSpPr>
          <p:cNvPr id="2" name="TextBox 1"/>
          <p:cNvSpPr txBox="1"/>
          <p:nvPr/>
        </p:nvSpPr>
        <p:spPr>
          <a:xfrm>
            <a:off x="2125133" y="2391834"/>
            <a:ext cx="1882760"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Materials (ingredients)</a:t>
            </a:r>
          </a:p>
        </p:txBody>
      </p:sp>
      <p:sp>
        <p:nvSpPr>
          <p:cNvPr id="12" name="TextBox 11"/>
          <p:cNvSpPr txBox="1"/>
          <p:nvPr/>
        </p:nvSpPr>
        <p:spPr>
          <a:xfrm>
            <a:off x="5080000" y="2391834"/>
            <a:ext cx="2109808"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Manufacture or Assemble</a:t>
            </a:r>
          </a:p>
        </p:txBody>
      </p:sp>
      <p:sp>
        <p:nvSpPr>
          <p:cNvPr id="13" name="TextBox 12"/>
          <p:cNvSpPr txBox="1"/>
          <p:nvPr/>
        </p:nvSpPr>
        <p:spPr>
          <a:xfrm>
            <a:off x="8449733" y="2391834"/>
            <a:ext cx="1431226" cy="307777"/>
          </a:xfrm>
          <a:prstGeom prst="rect">
            <a:avLst/>
          </a:prstGeom>
          <a:noFill/>
        </p:spPr>
        <p:txBody>
          <a:bodyPr wrap="none" rtlCol="0">
            <a:spAutoFit/>
          </a:bodyPr>
          <a:lstStyle/>
          <a:p>
            <a:r>
              <a:rPr lang="en-US" sz="1400" b="1" dirty="0">
                <a:solidFill>
                  <a:srgbClr val="923222"/>
                </a:solidFill>
                <a:latin typeface="Calibri" panose="020F0502020204030204" pitchFamily="34" charset="0"/>
              </a:rPr>
              <a:t>Finished Product</a:t>
            </a:r>
          </a:p>
        </p:txBody>
      </p:sp>
      <p:sp>
        <p:nvSpPr>
          <p:cNvPr id="14" name="Footer Placeholder 13"/>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15" name="Slide Number Placeholder 14"/>
          <p:cNvSpPr>
            <a:spLocks noGrp="1"/>
          </p:cNvSpPr>
          <p:nvPr>
            <p:ph type="sldNum" sz="quarter" idx="4"/>
          </p:nvPr>
        </p:nvSpPr>
        <p:spPr>
          <a:xfrm>
            <a:off x="1609726" y="6604001"/>
            <a:ext cx="193674" cy="174779"/>
          </a:xfrm>
        </p:spPr>
        <p:txBody>
          <a:bodyPr/>
          <a:lstStyle/>
          <a:p>
            <a:fld id="{E66AA3EA-0569-43EF-BBA3-83FDB109D582}" type="slidenum">
              <a:rPr lang="en-US" smtClean="0"/>
              <a:pPr/>
              <a:t>17</a:t>
            </a:fld>
            <a:endParaRPr lang="en-US" dirty="0"/>
          </a:p>
        </p:txBody>
      </p:sp>
    </p:spTree>
    <p:extLst>
      <p:ext uri="{BB962C8B-B14F-4D97-AF65-F5344CB8AC3E}">
        <p14:creationId xmlns:p14="http://schemas.microsoft.com/office/powerpoint/2010/main" val="3224202309"/>
      </p:ext>
    </p:extLst>
  </p:cSld>
  <p:clrMapOvr>
    <a:masterClrMapping/>
  </p:clrMapOvr>
  <p:transition spd="slow">
    <p:pull dir="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52600" y="1219638"/>
            <a:ext cx="8686800" cy="3631763"/>
          </a:xfrm>
          <a:prstGeom prst="rect">
            <a:avLst/>
          </a:prstGeom>
        </p:spPr>
        <p:txBody>
          <a:bodyPr wrap="square">
            <a:spAutoFit/>
          </a:bodyPr>
          <a:lstStyle/>
          <a:p>
            <a:pPr marL="1490663" lvl="1" indent="-1490663">
              <a:spcBef>
                <a:spcPts val="1800"/>
              </a:spcBef>
              <a:spcAft>
                <a:spcPts val="1800"/>
              </a:spcAft>
            </a:pPr>
            <a:r>
              <a:rPr lang="en-US" sz="2800"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  .  .  </a:t>
            </a:r>
            <a:r>
              <a:rPr lang="en-US" sz="2800" b="1" u="sng" dirty="0">
                <a:solidFill>
                  <a:srgbClr val="923222"/>
                </a:solidFill>
                <a:latin typeface="Calibri" panose="020F0502020204030204" pitchFamily="34" charset="0"/>
                <a:ea typeface="Calibri" panose="020F0502020204030204" pitchFamily="34" charset="0"/>
                <a:cs typeface="Times New Roman" panose="02020603050405020304" pitchFamily="18" charset="0"/>
              </a:rPr>
              <a:t>NOT</a:t>
            </a:r>
            <a:r>
              <a:rPr lang="en-US" sz="2800" dirty="0">
                <a:solidFill>
                  <a:srgbClr val="923222"/>
                </a:solidFill>
                <a:latin typeface="Calibri" panose="020F0502020204030204" pitchFamily="34" charset="0"/>
                <a:ea typeface="Calibri" panose="020F0502020204030204" pitchFamily="34" charset="0"/>
                <a:cs typeface="Times New Roman" panose="02020603050405020304" pitchFamily="18" charset="0"/>
              </a:rPr>
              <a:t>  </a:t>
            </a:r>
            <a:r>
              <a:rPr lang="en-US" sz="2800" dirty="0">
                <a:latin typeface="Calibri" panose="020F0502020204030204" pitchFamily="34" charset="0"/>
                <a:ea typeface="Calibri" panose="020F0502020204030204" pitchFamily="34" charset="0"/>
                <a:cs typeface="Times New Roman" panose="02020603050405020304" pitchFamily="18" charset="0"/>
              </a:rPr>
              <a:t>just the steps necessary to produce a product</a:t>
            </a:r>
          </a:p>
          <a:p>
            <a:pPr marL="1490663" lvl="1" indent="-1490663">
              <a:spcBef>
                <a:spcPts val="1800"/>
              </a:spcBef>
              <a:spcAft>
                <a:spcPts val="1800"/>
              </a:spcAft>
            </a:pPr>
            <a:r>
              <a:rPr lang="en-US" sz="2800"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  .  . </a:t>
            </a:r>
            <a:r>
              <a:rPr lang="en-US" sz="2800" b="1" u="sng" dirty="0">
                <a:solidFill>
                  <a:srgbClr val="923222"/>
                </a:solidFill>
                <a:latin typeface="Calibri" panose="020F0502020204030204" pitchFamily="34" charset="0"/>
                <a:ea typeface="Calibri" panose="020F0502020204030204" pitchFamily="34" charset="0"/>
                <a:cs typeface="Times New Roman" panose="02020603050405020304" pitchFamily="18" charset="0"/>
              </a:rPr>
              <a:t>NOT</a:t>
            </a:r>
            <a:r>
              <a:rPr lang="en-US" sz="2800" dirty="0">
                <a:solidFill>
                  <a:srgbClr val="923222"/>
                </a:solidFill>
                <a:latin typeface="Calibri" panose="020F0502020204030204" pitchFamily="34" charset="0"/>
                <a:ea typeface="Calibri" panose="020F0502020204030204" pitchFamily="34" charset="0"/>
                <a:cs typeface="Times New Roman" panose="02020603050405020304" pitchFamily="18" charset="0"/>
              </a:rPr>
              <a:t>  </a:t>
            </a:r>
            <a:r>
              <a:rPr lang="en-US" sz="2800" dirty="0">
                <a:latin typeface="Calibri" panose="020F0502020204030204" pitchFamily="34" charset="0"/>
                <a:ea typeface="Calibri" panose="020F0502020204030204" pitchFamily="34" charset="0"/>
                <a:cs typeface="Times New Roman" panose="02020603050405020304" pitchFamily="18" charset="0"/>
              </a:rPr>
              <a:t>just a chain of businesses </a:t>
            </a:r>
          </a:p>
          <a:p>
            <a:pPr marL="1490663" lvl="1" indent="-1490663">
              <a:spcBef>
                <a:spcPts val="1800"/>
              </a:spcBef>
              <a:spcAft>
                <a:spcPts val="1800"/>
              </a:spcAft>
            </a:pPr>
            <a:r>
              <a:rPr lang="en-US" sz="2800"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  .  . </a:t>
            </a:r>
            <a:r>
              <a:rPr lang="en-US" sz="2800" b="1" u="sng" dirty="0">
                <a:solidFill>
                  <a:srgbClr val="923222"/>
                </a:solidFill>
                <a:latin typeface="Calibri" panose="020F0502020204030204" pitchFamily="34" charset="0"/>
                <a:ea typeface="Calibri" panose="020F0502020204030204" pitchFamily="34" charset="0"/>
                <a:cs typeface="Times New Roman" panose="02020603050405020304" pitchFamily="18" charset="0"/>
              </a:rPr>
              <a:t>NOT</a:t>
            </a:r>
            <a:r>
              <a:rPr lang="en-US" sz="2800" dirty="0">
                <a:solidFill>
                  <a:srgbClr val="923222"/>
                </a:solidFill>
                <a:latin typeface="Calibri" panose="020F0502020204030204" pitchFamily="34" charset="0"/>
                <a:ea typeface="Calibri" panose="020F0502020204030204" pitchFamily="34" charset="0"/>
                <a:cs typeface="Times New Roman" panose="02020603050405020304" pitchFamily="18" charset="0"/>
              </a:rPr>
              <a:t>  </a:t>
            </a:r>
            <a:r>
              <a:rPr lang="en-US" sz="2800" dirty="0">
                <a:latin typeface="Calibri" panose="020F0502020204030204" pitchFamily="34" charset="0"/>
                <a:ea typeface="Calibri" panose="020F0502020204030204" pitchFamily="34" charset="0"/>
                <a:cs typeface="Times New Roman" panose="02020603050405020304" pitchFamily="18" charset="0"/>
              </a:rPr>
              <a:t>just a new name for Purchasing or for Production Operations</a:t>
            </a:r>
          </a:p>
          <a:p>
            <a:pPr marL="1490663" lvl="1" indent="-1490663">
              <a:spcBef>
                <a:spcPts val="1800"/>
              </a:spcBef>
              <a:spcAft>
                <a:spcPts val="1800"/>
              </a:spcAft>
            </a:pPr>
            <a:r>
              <a:rPr lang="en-US" sz="2800" b="1" dirty="0">
                <a:solidFill>
                  <a:srgbClr val="923222"/>
                </a:solidFill>
                <a:latin typeface="Calibri" panose="020F0502020204030204" pitchFamily="34" charset="0"/>
                <a:ea typeface="Calibri" panose="020F0502020204030204" pitchFamily="34" charset="0"/>
                <a:cs typeface="Times New Roman" panose="02020603050405020304" pitchFamily="18" charset="0"/>
              </a:rPr>
              <a:t>.  .  . </a:t>
            </a:r>
            <a:r>
              <a:rPr lang="en-US" sz="2800" b="1" u="sng" dirty="0">
                <a:solidFill>
                  <a:srgbClr val="923222"/>
                </a:solidFill>
                <a:latin typeface="Calibri" panose="020F0502020204030204" pitchFamily="34" charset="0"/>
                <a:ea typeface="Calibri" panose="020F0502020204030204" pitchFamily="34" charset="0"/>
                <a:cs typeface="Times New Roman" panose="02020603050405020304" pitchFamily="18" charset="0"/>
              </a:rPr>
              <a:t>NOT</a:t>
            </a:r>
            <a:r>
              <a:rPr lang="en-US" sz="2800" dirty="0">
                <a:solidFill>
                  <a:srgbClr val="923222"/>
                </a:solidFill>
                <a:latin typeface="Calibri" panose="020F0502020204030204" pitchFamily="34" charset="0"/>
                <a:ea typeface="Calibri" panose="020F0502020204030204" pitchFamily="34" charset="0"/>
                <a:cs typeface="Times New Roman" panose="02020603050405020304" pitchFamily="18" charset="0"/>
              </a:rPr>
              <a:t> </a:t>
            </a:r>
            <a:r>
              <a:rPr lang="en-US" sz="2800" dirty="0">
                <a:latin typeface="Calibri" panose="020F0502020204030204" pitchFamily="34" charset="0"/>
                <a:ea typeface="Calibri" panose="020F0502020204030204" pitchFamily="34" charset="0"/>
                <a:cs typeface="Times New Roman" panose="02020603050405020304" pitchFamily="18" charset="0"/>
              </a:rPr>
              <a:t> just a synonym for Logistics</a:t>
            </a:r>
          </a:p>
        </p:txBody>
      </p:sp>
      <p:sp>
        <p:nvSpPr>
          <p:cNvPr id="6" name="Rectangle 3"/>
          <p:cNvSpPr>
            <a:spLocks noChangeArrowheads="1"/>
          </p:cNvSpPr>
          <p:nvPr/>
        </p:nvSpPr>
        <p:spPr bwMode="gray">
          <a:xfrm>
            <a:off x="1752600" y="141461"/>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 is .  .  .</a:t>
            </a:r>
            <a:endParaRPr lang="en-US" i="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sp>
        <p:nvSpPr>
          <p:cNvPr id="10" name="Rectangle 9"/>
          <p:cNvSpPr/>
          <p:nvPr/>
        </p:nvSpPr>
        <p:spPr>
          <a:xfrm>
            <a:off x="1752600" y="5431305"/>
            <a:ext cx="8686800" cy="615553"/>
          </a:xfrm>
          <a:prstGeom prst="rect">
            <a:avLst/>
          </a:prstGeom>
          <a:solidFill>
            <a:srgbClr val="923222"/>
          </a:solidFill>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txBody>
          <a:bodyPr wrap="square" tIns="91440" bIns="91440" anchor="ctr" anchorCtr="1">
            <a:spAutoFit/>
          </a:bodyPr>
          <a:lstStyle/>
          <a:p>
            <a:pPr algn="ctr" eaLnBrk="0" hangingPunct="0">
              <a:defRPr/>
            </a:pPr>
            <a:r>
              <a:rPr lang="en-US" sz="2800" b="1" i="1" dirty="0">
                <a:solidFill>
                  <a:schemeClr val="bg1"/>
                </a:solidFill>
                <a:effectLst>
                  <a:outerShdw blurRad="38100" dist="38100" dir="2700000" algn="tl">
                    <a:srgbClr val="000000">
                      <a:alpha val="43137"/>
                    </a:srgbClr>
                  </a:outerShdw>
                </a:effectLst>
                <a:latin typeface="Calibri" panose="020F0502020204030204" pitchFamily="34" charset="0"/>
              </a:rPr>
              <a:t>Supply Chain Management is the way business gets done</a:t>
            </a:r>
          </a:p>
        </p:txBody>
      </p:sp>
      <p:sp>
        <p:nvSpPr>
          <p:cNvPr id="7" name="Footer Placeholder 6"/>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8" name="Slide Number Placeholder 7"/>
          <p:cNvSpPr>
            <a:spLocks noGrp="1"/>
          </p:cNvSpPr>
          <p:nvPr>
            <p:ph type="sldNum" sz="quarter" idx="4"/>
          </p:nvPr>
        </p:nvSpPr>
        <p:spPr>
          <a:xfrm>
            <a:off x="1609726" y="6604001"/>
            <a:ext cx="193674" cy="174779"/>
          </a:xfrm>
        </p:spPr>
        <p:txBody>
          <a:bodyPr/>
          <a:lstStyle/>
          <a:p>
            <a:fld id="{E66AA3EA-0569-43EF-BBA3-83FDB109D582}" type="slidenum">
              <a:rPr lang="en-US" smtClean="0"/>
              <a:pPr/>
              <a:t>18</a:t>
            </a:fld>
            <a:endParaRPr lang="en-US" dirty="0"/>
          </a:p>
        </p:txBody>
      </p:sp>
    </p:spTree>
    <p:extLst>
      <p:ext uri="{BB962C8B-B14F-4D97-AF65-F5344CB8AC3E}">
        <p14:creationId xmlns:p14="http://schemas.microsoft.com/office/powerpoint/2010/main" val="18756105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1" y="3314700"/>
            <a:ext cx="9143999" cy="3543300"/>
          </a:xfrm>
          <a:prstGeom prst="rect">
            <a:avLst/>
          </a:prstGeom>
        </p:spPr>
      </p:pic>
      <p:sp>
        <p:nvSpPr>
          <p:cNvPr id="6" name="Rectangle 3"/>
          <p:cNvSpPr>
            <a:spLocks noChangeArrowheads="1"/>
          </p:cNvSpPr>
          <p:nvPr/>
        </p:nvSpPr>
        <p:spPr bwMode="gray">
          <a:xfrm>
            <a:off x="1752600" y="132920"/>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 is highly Relational ! </a:t>
            </a:r>
          </a:p>
        </p:txBody>
      </p:sp>
      <p:sp>
        <p:nvSpPr>
          <p:cNvPr id="18" name="Content Placeholder 2"/>
          <p:cNvSpPr txBox="1">
            <a:spLocks/>
          </p:cNvSpPr>
          <p:nvPr/>
        </p:nvSpPr>
        <p:spPr bwMode="auto">
          <a:xfrm>
            <a:off x="1752600" y="914401"/>
            <a:ext cx="8686800" cy="24003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lgn="ctr">
              <a:spcBef>
                <a:spcPts val="0"/>
              </a:spcBef>
              <a:spcAft>
                <a:spcPts val="0"/>
              </a:spcAft>
              <a:buClr>
                <a:srgbClr val="923222"/>
              </a:buClr>
              <a:buSzPct val="115000"/>
              <a:buNone/>
            </a:pPr>
            <a:r>
              <a:rPr lang="en-US" sz="3000" kern="0" dirty="0">
                <a:solidFill>
                  <a:srgbClr val="923222"/>
                </a:solidFill>
                <a:effectLst>
                  <a:outerShdw blurRad="38100" dist="38100" dir="2700000" algn="tl">
                    <a:srgbClr val="000000">
                      <a:alpha val="43137"/>
                    </a:srgbClr>
                  </a:outerShdw>
                </a:effectLst>
                <a:latin typeface="Calibri" panose="020F0502020204030204" pitchFamily="34" charset="0"/>
              </a:rPr>
              <a:t>.  .  .  </a:t>
            </a:r>
            <a:r>
              <a:rPr lang="en-US" sz="3000" b="1" u="sng" kern="0" dirty="0">
                <a:solidFill>
                  <a:srgbClr val="923222"/>
                </a:solidFill>
                <a:effectLst>
                  <a:outerShdw blurRad="38100" dist="38100" dir="2700000" algn="tl">
                    <a:srgbClr val="000000">
                      <a:alpha val="43137"/>
                    </a:srgbClr>
                  </a:outerShdw>
                </a:effectLst>
                <a:latin typeface="Calibri" panose="020F0502020204030204" pitchFamily="34" charset="0"/>
              </a:rPr>
              <a:t>the coordination of a network of otherwise independent organizations </a:t>
            </a:r>
            <a:r>
              <a:rPr lang="en-US" sz="2400" i="1" kern="0" dirty="0">
                <a:latin typeface="Calibri" panose="020F0502020204030204" pitchFamily="34" charset="0"/>
              </a:rPr>
              <a:t>(i.e., trading partners) </a:t>
            </a:r>
            <a:r>
              <a:rPr lang="en-US" sz="3000" kern="0" dirty="0">
                <a:latin typeface="Calibri" panose="020F0502020204030204" pitchFamily="34" charset="0"/>
              </a:rPr>
              <a:t>all involved in creating a desired product or service, and moving it from suppliers through manufacturing, and out to customers, when and where they want it.</a:t>
            </a:r>
          </a:p>
        </p:txBody>
      </p:sp>
      <p:sp>
        <p:nvSpPr>
          <p:cNvPr id="4" name="Footer Placeholder 3"/>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8" name="Slide Number Placeholder 7"/>
          <p:cNvSpPr>
            <a:spLocks noGrp="1"/>
          </p:cNvSpPr>
          <p:nvPr>
            <p:ph type="sldNum" sz="quarter" idx="4"/>
          </p:nvPr>
        </p:nvSpPr>
        <p:spPr>
          <a:xfrm>
            <a:off x="1609726" y="6604001"/>
            <a:ext cx="193674" cy="174779"/>
          </a:xfrm>
        </p:spPr>
        <p:txBody>
          <a:bodyPr/>
          <a:lstStyle/>
          <a:p>
            <a:fld id="{E66AA3EA-0569-43EF-BBA3-83FDB109D582}" type="slidenum">
              <a:rPr lang="en-US" smtClean="0"/>
              <a:pPr/>
              <a:t>19</a:t>
            </a:fld>
            <a:endParaRPr lang="en-US" dirty="0"/>
          </a:p>
        </p:txBody>
      </p:sp>
    </p:spTree>
    <p:extLst>
      <p:ext uri="{BB962C8B-B14F-4D97-AF65-F5344CB8AC3E}">
        <p14:creationId xmlns:p14="http://schemas.microsoft.com/office/powerpoint/2010/main" val="1691439639"/>
      </p:ext>
    </p:extLst>
  </p:cSld>
  <p:clrMapOvr>
    <a:masterClrMapping/>
  </p:clrMapOvr>
  <p:transition spd="slow">
    <p:pull dir="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1" y="914398"/>
            <a:ext cx="8754533" cy="5943602"/>
          </a:xfrm>
        </p:spPr>
        <p:txBody>
          <a:bodyPr/>
          <a:lstStyle/>
          <a:p>
            <a:pPr marL="228600" indent="-228600">
              <a:spcBef>
                <a:spcPts val="600"/>
              </a:spcBef>
              <a:spcAft>
                <a:spcPts val="600"/>
              </a:spcAft>
              <a:buClr>
                <a:srgbClr val="923222"/>
              </a:buClr>
              <a:buSzPct val="115000"/>
              <a:buFont typeface="Wingdings" panose="05000000000000000000" pitchFamily="2" charset="2"/>
              <a:buChar char="§"/>
            </a:pPr>
            <a:r>
              <a:rPr lang="en-US" sz="2400" u="sng" dirty="0">
                <a:latin typeface="Calibri" panose="020F0502020204030204" pitchFamily="34" charset="0"/>
              </a:rPr>
              <a:t>Any</a:t>
            </a:r>
            <a:r>
              <a:rPr lang="en-US" sz="2400" dirty="0">
                <a:latin typeface="Calibri" panose="020F0502020204030204" pitchFamily="34" charset="0"/>
              </a:rPr>
              <a:t> organization offering a </a:t>
            </a:r>
            <a:r>
              <a:rPr lang="en-US" sz="2400" dirty="0">
                <a:solidFill>
                  <a:srgbClr val="923222"/>
                </a:solidFill>
                <a:latin typeface="Calibri" panose="020F0502020204030204" pitchFamily="34" charset="0"/>
              </a:rPr>
              <a:t>product</a:t>
            </a:r>
            <a:r>
              <a:rPr lang="en-US" sz="2400" dirty="0">
                <a:latin typeface="Calibri" panose="020F0502020204030204" pitchFamily="34" charset="0"/>
              </a:rPr>
              <a:t> </a:t>
            </a:r>
            <a:r>
              <a:rPr lang="en-US" sz="2400" u="sng" dirty="0">
                <a:latin typeface="Calibri" panose="020F0502020204030204" pitchFamily="34" charset="0"/>
              </a:rPr>
              <a:t>or</a:t>
            </a:r>
            <a:r>
              <a:rPr lang="en-US" sz="2400" dirty="0">
                <a:latin typeface="Calibri" panose="020F0502020204030204" pitchFamily="34" charset="0"/>
              </a:rPr>
              <a:t> a </a:t>
            </a:r>
            <a:r>
              <a:rPr lang="en-US" sz="2400" dirty="0">
                <a:solidFill>
                  <a:srgbClr val="923222"/>
                </a:solidFill>
                <a:latin typeface="Calibri" panose="020F0502020204030204" pitchFamily="34" charset="0"/>
              </a:rPr>
              <a:t>service</a:t>
            </a:r>
            <a:r>
              <a:rPr lang="en-US" sz="2400" dirty="0">
                <a:latin typeface="Calibri" panose="020F0502020204030204" pitchFamily="34" charset="0"/>
              </a:rPr>
              <a:t> has a supply chain.  </a:t>
            </a:r>
          </a:p>
          <a:p>
            <a:pPr marL="228600" indent="-228600">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rPr>
              <a:t>Products and Services are created from materials, equipment, labor, time, money, and other resources.</a:t>
            </a:r>
          </a:p>
          <a:p>
            <a:pPr marL="604837" lvl="1" indent="-228600">
              <a:spcBef>
                <a:spcPts val="600"/>
              </a:spcBef>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Products and services need suppliers, manufacturers, and customers; all of which make up a supply chain.  </a:t>
            </a:r>
          </a:p>
          <a:p>
            <a:pPr marL="228600" indent="-228600">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rPr>
              <a:t>A supply chain can be very simple or it may be very complex.  </a:t>
            </a:r>
          </a:p>
          <a:p>
            <a:pPr marL="228600" indent="-228600">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rPr>
              <a:t>Supply chains exist in organizations that are:</a:t>
            </a:r>
          </a:p>
          <a:p>
            <a:pPr marL="744538" lvl="1" indent="-346075">
              <a:spcBef>
                <a:spcPts val="300"/>
              </a:spcBef>
              <a:spcAft>
                <a:spcPts val="300"/>
              </a:spcAft>
              <a:buClr>
                <a:srgbClr val="923222"/>
              </a:buClr>
              <a:buSzPct val="115000"/>
              <a:buFont typeface="Calibri" panose="020F0502020204030204" pitchFamily="34" charset="0"/>
              <a:buChar char="–"/>
            </a:pPr>
            <a:r>
              <a:rPr lang="en-US" sz="2000" dirty="0">
                <a:solidFill>
                  <a:srgbClr val="923222"/>
                </a:solidFill>
                <a:latin typeface="Calibri" panose="020F0502020204030204" pitchFamily="34" charset="0"/>
              </a:rPr>
              <a:t>Large</a:t>
            </a:r>
            <a:r>
              <a:rPr lang="en-US" sz="2000" dirty="0">
                <a:latin typeface="Calibri" panose="020F0502020204030204" pitchFamily="34" charset="0"/>
              </a:rPr>
              <a:t> </a:t>
            </a:r>
            <a:r>
              <a:rPr lang="en-US" sz="2000" b="1" u="sng" dirty="0">
                <a:latin typeface="Calibri" panose="020F0502020204030204" pitchFamily="34" charset="0"/>
              </a:rPr>
              <a:t>or</a:t>
            </a:r>
            <a:r>
              <a:rPr lang="en-US" sz="2000" dirty="0">
                <a:latin typeface="Calibri" panose="020F0502020204030204" pitchFamily="34" charset="0"/>
              </a:rPr>
              <a:t> </a:t>
            </a:r>
            <a:r>
              <a:rPr lang="en-US" sz="2000" dirty="0">
                <a:solidFill>
                  <a:srgbClr val="923222"/>
                </a:solidFill>
                <a:latin typeface="Calibri" panose="020F0502020204030204" pitchFamily="34" charset="0"/>
              </a:rPr>
              <a:t>Small  </a:t>
            </a:r>
          </a:p>
          <a:p>
            <a:pPr marL="744538" lvl="1" indent="-346075">
              <a:spcBef>
                <a:spcPts val="300"/>
              </a:spcBef>
              <a:spcAft>
                <a:spcPts val="300"/>
              </a:spcAft>
              <a:buClr>
                <a:srgbClr val="923222"/>
              </a:buClr>
              <a:buSzPct val="115000"/>
              <a:buFont typeface="Calibri" panose="020F0502020204030204" pitchFamily="34" charset="0"/>
              <a:buChar char="–"/>
            </a:pPr>
            <a:r>
              <a:rPr lang="en-US" sz="2000" dirty="0">
                <a:solidFill>
                  <a:srgbClr val="923222"/>
                </a:solidFill>
                <a:latin typeface="Calibri" panose="020F0502020204030204" pitchFamily="34" charset="0"/>
              </a:rPr>
              <a:t>Public</a:t>
            </a:r>
            <a:r>
              <a:rPr lang="en-US" sz="2000" dirty="0">
                <a:latin typeface="Calibri" panose="020F0502020204030204" pitchFamily="34" charset="0"/>
              </a:rPr>
              <a:t> </a:t>
            </a:r>
            <a:r>
              <a:rPr lang="en-US" sz="2000" b="1" u="sng" dirty="0">
                <a:latin typeface="Calibri" panose="020F0502020204030204" pitchFamily="34" charset="0"/>
              </a:rPr>
              <a:t>or</a:t>
            </a:r>
            <a:r>
              <a:rPr lang="en-US" sz="2000" dirty="0">
                <a:latin typeface="Calibri" panose="020F0502020204030204" pitchFamily="34" charset="0"/>
              </a:rPr>
              <a:t> </a:t>
            </a:r>
            <a:r>
              <a:rPr lang="en-US" sz="2000" dirty="0">
                <a:solidFill>
                  <a:srgbClr val="923222"/>
                </a:solidFill>
                <a:latin typeface="Calibri" panose="020F0502020204030204" pitchFamily="34" charset="0"/>
              </a:rPr>
              <a:t>Private </a:t>
            </a:r>
          </a:p>
          <a:p>
            <a:pPr marL="744538" lvl="1" indent="-346075">
              <a:spcBef>
                <a:spcPts val="300"/>
              </a:spcBef>
              <a:spcAft>
                <a:spcPts val="300"/>
              </a:spcAft>
              <a:buClr>
                <a:srgbClr val="923222"/>
              </a:buClr>
              <a:buSzPct val="115000"/>
              <a:buFont typeface="Calibri" panose="020F0502020204030204" pitchFamily="34" charset="0"/>
              <a:buChar char="–"/>
            </a:pPr>
            <a:r>
              <a:rPr lang="en-US" sz="2000" dirty="0">
                <a:solidFill>
                  <a:srgbClr val="923222"/>
                </a:solidFill>
                <a:latin typeface="Calibri" panose="020F0502020204030204" pitchFamily="34" charset="0"/>
              </a:rPr>
              <a:t>For-Profit</a:t>
            </a:r>
            <a:r>
              <a:rPr lang="en-US" sz="2000" dirty="0">
                <a:latin typeface="Calibri" panose="020F0502020204030204" pitchFamily="34" charset="0"/>
              </a:rPr>
              <a:t> </a:t>
            </a:r>
            <a:r>
              <a:rPr lang="en-US" sz="2000" b="1" u="sng" dirty="0">
                <a:latin typeface="Calibri" panose="020F0502020204030204" pitchFamily="34" charset="0"/>
              </a:rPr>
              <a:t>or</a:t>
            </a:r>
            <a:r>
              <a:rPr lang="en-US" sz="2000" dirty="0">
                <a:latin typeface="Calibri" panose="020F0502020204030204" pitchFamily="34" charset="0"/>
              </a:rPr>
              <a:t> </a:t>
            </a:r>
            <a:r>
              <a:rPr lang="en-US" sz="2000" dirty="0">
                <a:solidFill>
                  <a:srgbClr val="923222"/>
                </a:solidFill>
                <a:latin typeface="Calibri" panose="020F0502020204030204" pitchFamily="34" charset="0"/>
              </a:rPr>
              <a:t>Not-for-Profit</a:t>
            </a:r>
            <a:r>
              <a:rPr lang="en-US" sz="2000" dirty="0">
                <a:latin typeface="Calibri" panose="020F0502020204030204" pitchFamily="34" charset="0"/>
              </a:rPr>
              <a:t> </a:t>
            </a:r>
          </a:p>
          <a:p>
            <a:pPr marL="228600" indent="-228600">
              <a:spcBef>
                <a:spcPts val="600"/>
              </a:spcBef>
              <a:spcAft>
                <a:spcPts val="600"/>
              </a:spcAft>
              <a:buClr>
                <a:srgbClr val="923222"/>
              </a:buClr>
              <a:buSzPct val="115000"/>
              <a:buFont typeface="Wingdings" panose="05000000000000000000" pitchFamily="2" charset="2"/>
              <a:buChar char="§"/>
            </a:pPr>
            <a:r>
              <a:rPr lang="en-US" sz="2400" dirty="0">
                <a:latin typeface="Calibri" panose="020F0502020204030204" pitchFamily="34" charset="0"/>
              </a:rPr>
              <a:t>Everyone in this room is part of multiple supply chains .  .  . whether you are consciously aware of it or not.  </a:t>
            </a:r>
          </a:p>
          <a:p>
            <a:pPr marL="744538" lvl="1" indent="-346075">
              <a:spcBef>
                <a:spcPts val="300"/>
              </a:spcBef>
              <a:spcAft>
                <a:spcPts val="300"/>
              </a:spcAft>
              <a:buClr>
                <a:srgbClr val="923222"/>
              </a:buClr>
              <a:buSzPct val="115000"/>
              <a:buFont typeface="Calibri" panose="020F0502020204030204" pitchFamily="34" charset="0"/>
              <a:buChar char="–"/>
            </a:pPr>
            <a:r>
              <a:rPr lang="en-US" sz="2000" dirty="0">
                <a:latin typeface="Calibri" panose="020F0502020204030204" pitchFamily="34" charset="0"/>
              </a:rPr>
              <a:t>You may work for a supplier, a manufacturer, or a logistics provider .  .  .</a:t>
            </a:r>
          </a:p>
          <a:p>
            <a:pPr marL="744538" lvl="1" indent="-346075">
              <a:spcBef>
                <a:spcPts val="300"/>
              </a:spcBef>
              <a:spcAft>
                <a:spcPts val="300"/>
              </a:spcAft>
              <a:buClr>
                <a:srgbClr val="923222"/>
              </a:buClr>
              <a:buSzPct val="115000"/>
              <a:buFont typeface="Calibri" panose="020F0502020204030204" pitchFamily="34" charset="0"/>
              <a:buChar char="–"/>
            </a:pPr>
            <a:r>
              <a:rPr lang="en-US" sz="2000" dirty="0">
                <a:latin typeface="Calibri" panose="020F0502020204030204" pitchFamily="34" charset="0"/>
              </a:rPr>
              <a:t>You are most certainly on the demand side as a customer/consumer. </a:t>
            </a:r>
          </a:p>
        </p:txBody>
      </p:sp>
      <p:sp>
        <p:nvSpPr>
          <p:cNvPr id="6" name="Rectangle 3"/>
          <p:cNvSpPr>
            <a:spLocks noChangeArrowheads="1"/>
          </p:cNvSpPr>
          <p:nvPr/>
        </p:nvSpPr>
        <p:spPr bwMode="gray">
          <a:xfrm>
            <a:off x="1752600" y="132598"/>
            <a:ext cx="8490438" cy="496804"/>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What is a Supply Chain?</a:t>
            </a:r>
          </a:p>
        </p:txBody>
      </p:sp>
      <p:sp>
        <p:nvSpPr>
          <p:cNvPr id="18" name="Slide Number Placeholder 17"/>
          <p:cNvSpPr>
            <a:spLocks noGrp="1"/>
          </p:cNvSpPr>
          <p:nvPr>
            <p:ph type="sldNum" sz="quarter" idx="4"/>
          </p:nvPr>
        </p:nvSpPr>
        <p:spPr>
          <a:xfrm>
            <a:off x="1609726" y="6604001"/>
            <a:ext cx="193674" cy="174779"/>
          </a:xfrm>
        </p:spPr>
        <p:txBody>
          <a:bodyPr/>
          <a:lstStyle/>
          <a:p>
            <a:fld id="{E66AA3EA-0569-43EF-BBA3-83FDB109D582}" type="slidenum">
              <a:rPr lang="en-US" smtClean="0"/>
              <a:pPr/>
              <a:t>2</a:t>
            </a:fld>
            <a:endParaRPr lang="en-US" dirty="0"/>
          </a:p>
        </p:txBody>
      </p:sp>
    </p:spTree>
    <p:extLst>
      <p:ext uri="{BB962C8B-B14F-4D97-AF65-F5344CB8AC3E}">
        <p14:creationId xmlns:p14="http://schemas.microsoft.com/office/powerpoint/2010/main" val="3762328479"/>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 calcmode="lin" valueType="num">
                                      <p:cBhvr additive="base">
                                        <p:cTn id="4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8620" y="2400301"/>
            <a:ext cx="7754761" cy="3018367"/>
          </a:xfrm>
          <a:prstGeom prst="rect">
            <a:avLst/>
          </a:prstGeom>
        </p:spPr>
      </p:pic>
      <p:sp>
        <p:nvSpPr>
          <p:cNvPr id="19" name="Content Placeholder 2"/>
          <p:cNvSpPr txBox="1">
            <a:spLocks/>
          </p:cNvSpPr>
          <p:nvPr/>
        </p:nvSpPr>
        <p:spPr bwMode="auto">
          <a:xfrm>
            <a:off x="1752600" y="1028701"/>
            <a:ext cx="8771467" cy="1371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spcBef>
                <a:spcPts val="1800"/>
              </a:spcBef>
              <a:spcAft>
                <a:spcPts val="1200"/>
              </a:spcAft>
              <a:buClr>
                <a:srgbClr val="923222"/>
              </a:buClr>
              <a:buSzPct val="115000"/>
              <a:buNone/>
            </a:pPr>
            <a:r>
              <a:rPr lang="en-US" sz="3000" kern="0" dirty="0">
                <a:latin typeface="Calibri" panose="020F0502020204030204" pitchFamily="34" charset="0"/>
              </a:rPr>
              <a:t>Delivers </a:t>
            </a:r>
            <a:r>
              <a:rPr lang="en-US" sz="3000" b="1" u="sng" kern="0" dirty="0">
                <a:solidFill>
                  <a:srgbClr val="923222"/>
                </a:solidFill>
                <a:effectLst>
                  <a:outerShdw blurRad="38100" dist="38100" dir="2700000" algn="tl">
                    <a:srgbClr val="000000">
                      <a:alpha val="43137"/>
                    </a:srgbClr>
                  </a:outerShdw>
                </a:effectLst>
                <a:latin typeface="Calibri" panose="020F0502020204030204" pitchFamily="34" charset="0"/>
              </a:rPr>
              <a:t>value</a:t>
            </a:r>
            <a:r>
              <a:rPr lang="en-US" sz="3000" kern="0" dirty="0">
                <a:solidFill>
                  <a:srgbClr val="923222"/>
                </a:solidFill>
                <a:effectLst>
                  <a:outerShdw blurRad="38100" dist="38100" dir="2700000" algn="tl">
                    <a:srgbClr val="000000">
                      <a:alpha val="43137"/>
                    </a:srgbClr>
                  </a:outerShdw>
                </a:effectLst>
                <a:latin typeface="Calibri" panose="020F0502020204030204" pitchFamily="34" charset="0"/>
              </a:rPr>
              <a:t> </a:t>
            </a:r>
            <a:r>
              <a:rPr lang="en-US" sz="3000" kern="0" dirty="0">
                <a:latin typeface="Calibri" panose="020F0502020204030204" pitchFamily="34" charset="0"/>
              </a:rPr>
              <a:t>by managing the processes of all of those independent trading partners  .   .   . </a:t>
            </a:r>
          </a:p>
        </p:txBody>
      </p:sp>
      <p:sp>
        <p:nvSpPr>
          <p:cNvPr id="2" name="Rectangle 1"/>
          <p:cNvSpPr/>
          <p:nvPr/>
        </p:nvSpPr>
        <p:spPr>
          <a:xfrm>
            <a:off x="1752600" y="5385138"/>
            <a:ext cx="8686800" cy="1015663"/>
          </a:xfrm>
          <a:prstGeom prst="rect">
            <a:avLst/>
          </a:prstGeom>
        </p:spPr>
        <p:txBody>
          <a:bodyPr wrap="square">
            <a:spAutoFit/>
          </a:bodyPr>
          <a:lstStyle/>
          <a:p>
            <a:pPr>
              <a:spcBef>
                <a:spcPts val="1800"/>
              </a:spcBef>
              <a:spcAft>
                <a:spcPts val="1200"/>
              </a:spcAft>
              <a:buClr>
                <a:srgbClr val="923222"/>
              </a:buClr>
              <a:buSzPct val="115000"/>
            </a:pPr>
            <a:r>
              <a:rPr lang="en-US" sz="3000" kern="0" dirty="0">
                <a:latin typeface="Calibri" panose="020F0502020204030204" pitchFamily="34" charset="0"/>
              </a:rPr>
              <a:t>.   .   .  so that they </a:t>
            </a:r>
            <a:r>
              <a:rPr lang="en-US" sz="3000" b="1" u="sng" kern="0" dirty="0">
                <a:solidFill>
                  <a:srgbClr val="923222"/>
                </a:solidFill>
                <a:effectLst>
                  <a:outerShdw blurRad="38100" dist="38100" dir="2700000" algn="tl">
                    <a:srgbClr val="000000">
                      <a:alpha val="43137"/>
                    </a:srgbClr>
                  </a:outerShdw>
                </a:effectLst>
                <a:latin typeface="Calibri" panose="020F0502020204030204" pitchFamily="34" charset="0"/>
              </a:rPr>
              <a:t>collaborate</a:t>
            </a:r>
            <a:r>
              <a:rPr lang="en-US" sz="3000" kern="0" dirty="0">
                <a:latin typeface="Calibri" panose="020F0502020204030204" pitchFamily="34" charset="0"/>
              </a:rPr>
              <a:t> with one another in an efficient, effective, and cost conscious way.</a:t>
            </a:r>
          </a:p>
        </p:txBody>
      </p:sp>
      <p:sp>
        <p:nvSpPr>
          <p:cNvPr id="8" name="Rectangle 3"/>
          <p:cNvSpPr>
            <a:spLocks noChangeArrowheads="1"/>
          </p:cNvSpPr>
          <p:nvPr/>
        </p:nvSpPr>
        <p:spPr bwMode="gray">
          <a:xfrm>
            <a:off x="1752600" y="132920"/>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sp>
        <p:nvSpPr>
          <p:cNvPr id="6" name="Footer Placeholder 5"/>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7" name="Slide Number Placeholder 6"/>
          <p:cNvSpPr>
            <a:spLocks noGrp="1"/>
          </p:cNvSpPr>
          <p:nvPr>
            <p:ph type="sldNum" sz="quarter" idx="4"/>
          </p:nvPr>
        </p:nvSpPr>
        <p:spPr>
          <a:xfrm>
            <a:off x="1609726" y="6604001"/>
            <a:ext cx="193674" cy="174779"/>
          </a:xfrm>
        </p:spPr>
        <p:txBody>
          <a:bodyPr/>
          <a:lstStyle/>
          <a:p>
            <a:fld id="{E66AA3EA-0569-43EF-BBA3-83FDB109D582}" type="slidenum">
              <a:rPr lang="en-US" smtClean="0"/>
              <a:pPr/>
              <a:t>20</a:t>
            </a:fld>
            <a:endParaRPr lang="en-US" dirty="0"/>
          </a:p>
        </p:txBody>
      </p:sp>
    </p:spTree>
    <p:extLst>
      <p:ext uri="{BB962C8B-B14F-4D97-AF65-F5344CB8AC3E}">
        <p14:creationId xmlns:p14="http://schemas.microsoft.com/office/powerpoint/2010/main" val="3685577139"/>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3149600" y="2184400"/>
            <a:ext cx="3530600" cy="431800"/>
          </a:xfrm>
          <a:prstGeom prst="rect">
            <a:avLst/>
          </a:prstGeom>
          <a:solidFill>
            <a:srgbClr val="FFFFCC"/>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5" name="Rectangle 4"/>
          <p:cNvSpPr/>
          <p:nvPr/>
        </p:nvSpPr>
        <p:spPr>
          <a:xfrm>
            <a:off x="1752600" y="803226"/>
            <a:ext cx="8686800" cy="3354765"/>
          </a:xfrm>
          <a:prstGeom prst="rect">
            <a:avLst/>
          </a:prstGeom>
          <a:noFill/>
          <a:ln>
            <a:noFill/>
          </a:ln>
          <a:effectLst/>
        </p:spPr>
        <p:txBody>
          <a:bodyPr wrap="square" tIns="91440" bIns="91440">
            <a:spAutoFit/>
          </a:bodyPr>
          <a:lstStyle/>
          <a:p>
            <a:pPr>
              <a:spcBef>
                <a:spcPts val="1200"/>
              </a:spcBef>
              <a:spcAft>
                <a:spcPts val="1200"/>
              </a:spcAft>
              <a:buClr>
                <a:srgbClr val="923222"/>
              </a:buClr>
              <a:buSzPct val="115000"/>
              <a:defRPr/>
            </a:pPr>
            <a:r>
              <a:rPr lang="en-US" sz="2800" dirty="0">
                <a:latin typeface="Calibri" panose="020F0502020204030204" pitchFamily="34" charset="0"/>
              </a:rPr>
              <a:t>The </a:t>
            </a:r>
            <a:r>
              <a:rPr lang="en-US" sz="3600" b="1" dirty="0">
                <a:latin typeface="Calibri" panose="020F0502020204030204" pitchFamily="34" charset="0"/>
              </a:rPr>
              <a:t>goal</a:t>
            </a:r>
            <a:r>
              <a:rPr lang="en-US" sz="3600" dirty="0">
                <a:latin typeface="Calibri" panose="020F0502020204030204" pitchFamily="34" charset="0"/>
              </a:rPr>
              <a:t> </a:t>
            </a:r>
            <a:r>
              <a:rPr lang="en-US" sz="2800" dirty="0">
                <a:latin typeface="Calibri" panose="020F0502020204030204" pitchFamily="34" charset="0"/>
              </a:rPr>
              <a:t>of Supply Chain Management is to: </a:t>
            </a:r>
          </a:p>
          <a:p>
            <a:pPr marL="914400" lvl="1" indent="-457200">
              <a:spcBef>
                <a:spcPts val="600"/>
              </a:spcBef>
              <a:spcAft>
                <a:spcPts val="600"/>
              </a:spcAft>
              <a:buClr>
                <a:srgbClr val="923222"/>
              </a:buClr>
              <a:buSzPct val="115000"/>
              <a:buFont typeface="Wingdings" panose="05000000000000000000" pitchFamily="2" charset="2"/>
              <a:buChar char="§"/>
              <a:defRPr/>
            </a:pPr>
            <a:r>
              <a:rPr lang="en-US" u="sng" dirty="0">
                <a:latin typeface="Calibri" panose="020F0502020204030204" pitchFamily="34" charset="0"/>
              </a:rPr>
              <a:t>Increase</a:t>
            </a:r>
            <a:r>
              <a:rPr lang="en-US" dirty="0">
                <a:latin typeface="Calibri" panose="020F0502020204030204" pitchFamily="34" charset="0"/>
              </a:rPr>
              <a:t> </a:t>
            </a:r>
            <a:r>
              <a:rPr lang="en-US" dirty="0">
                <a:solidFill>
                  <a:srgbClr val="923222"/>
                </a:solidFill>
                <a:latin typeface="Calibri" panose="020F0502020204030204" pitchFamily="34" charset="0"/>
              </a:rPr>
              <a:t>Customer Service </a:t>
            </a:r>
          </a:p>
          <a:p>
            <a:pPr marL="1371600" lvl="4">
              <a:spcBef>
                <a:spcPts val="600"/>
              </a:spcBef>
              <a:spcAft>
                <a:spcPts val="600"/>
              </a:spcAft>
              <a:buClr>
                <a:srgbClr val="923222"/>
              </a:buClr>
              <a:buSzPct val="115000"/>
              <a:defRPr/>
            </a:pPr>
            <a:r>
              <a:rPr lang="en-US" b="1" dirty="0">
                <a:latin typeface="Calibri" panose="020F0502020204030204" pitchFamily="34" charset="0"/>
              </a:rPr>
              <a:t>** while simultaneously **</a:t>
            </a:r>
          </a:p>
          <a:p>
            <a:pPr marL="914400" lvl="1" indent="-457200">
              <a:spcBef>
                <a:spcPts val="600"/>
              </a:spcBef>
              <a:spcAft>
                <a:spcPts val="600"/>
              </a:spcAft>
              <a:buClr>
                <a:srgbClr val="923222"/>
              </a:buClr>
              <a:buSzPct val="115000"/>
              <a:buFont typeface="Wingdings" panose="05000000000000000000" pitchFamily="2" charset="2"/>
              <a:buChar char="§"/>
              <a:defRPr/>
            </a:pPr>
            <a:r>
              <a:rPr lang="en-US" u="sng" dirty="0">
                <a:latin typeface="Calibri" panose="020F0502020204030204" pitchFamily="34" charset="0"/>
              </a:rPr>
              <a:t>Reducing</a:t>
            </a:r>
            <a:r>
              <a:rPr lang="en-US" dirty="0">
                <a:latin typeface="Calibri" panose="020F0502020204030204" pitchFamily="34" charset="0"/>
              </a:rPr>
              <a:t> both: </a:t>
            </a:r>
          </a:p>
          <a:p>
            <a:pPr marL="1658938" lvl="2" indent="-515938">
              <a:spcBef>
                <a:spcPts val="600"/>
              </a:spcBef>
              <a:spcAft>
                <a:spcPts val="0"/>
              </a:spcAft>
              <a:buClr>
                <a:srgbClr val="923222"/>
              </a:buClr>
              <a:buSzPct val="125000"/>
              <a:buFont typeface="Calibri" panose="020F0502020204030204" pitchFamily="34" charset="0"/>
              <a:buChar char="–"/>
              <a:defRPr/>
            </a:pPr>
            <a:r>
              <a:rPr lang="en-US" dirty="0">
                <a:solidFill>
                  <a:srgbClr val="923222"/>
                </a:solidFill>
                <a:latin typeface="Calibri" panose="020F0502020204030204" pitchFamily="34" charset="0"/>
              </a:rPr>
              <a:t>Inventory Investment </a:t>
            </a:r>
            <a:r>
              <a:rPr lang="en-US" sz="2000" dirty="0">
                <a:latin typeface="Calibri" panose="020F0502020204030204" pitchFamily="34" charset="0"/>
              </a:rPr>
              <a:t>and</a:t>
            </a:r>
            <a:r>
              <a:rPr lang="en-US" dirty="0">
                <a:solidFill>
                  <a:srgbClr val="923222"/>
                </a:solidFill>
                <a:latin typeface="Calibri" panose="020F0502020204030204" pitchFamily="34" charset="0"/>
              </a:rPr>
              <a:t> </a:t>
            </a:r>
          </a:p>
          <a:p>
            <a:pPr marL="1658938" lvl="2" indent="-515938">
              <a:spcBef>
                <a:spcPts val="600"/>
              </a:spcBef>
              <a:spcAft>
                <a:spcPts val="0"/>
              </a:spcAft>
              <a:buClr>
                <a:srgbClr val="923222"/>
              </a:buClr>
              <a:buSzPct val="125000"/>
              <a:buFont typeface="Calibri" panose="020F0502020204030204" pitchFamily="34" charset="0"/>
              <a:buChar char="–"/>
              <a:defRPr/>
            </a:pPr>
            <a:r>
              <a:rPr lang="en-US" dirty="0">
                <a:solidFill>
                  <a:srgbClr val="923222"/>
                </a:solidFill>
                <a:latin typeface="Calibri" panose="020F0502020204030204" pitchFamily="34" charset="0"/>
              </a:rPr>
              <a:t>Operating Expenses </a:t>
            </a:r>
            <a:r>
              <a:rPr lang="en-US" sz="1800" i="1" dirty="0">
                <a:latin typeface="Calibri" panose="020F0502020204030204" pitchFamily="34" charset="0"/>
              </a:rPr>
              <a:t>(i.e., costs)</a:t>
            </a:r>
          </a:p>
        </p:txBody>
      </p:sp>
      <p:sp>
        <p:nvSpPr>
          <p:cNvPr id="3" name="Rectangle 2"/>
          <p:cNvSpPr/>
          <p:nvPr/>
        </p:nvSpPr>
        <p:spPr>
          <a:xfrm>
            <a:off x="1765300" y="5122050"/>
            <a:ext cx="6934200" cy="1465016"/>
          </a:xfrm>
          <a:prstGeom prst="rect">
            <a:avLst/>
          </a:prstGeom>
        </p:spPr>
        <p:txBody>
          <a:bodyPr wrap="square">
            <a:spAutoFit/>
          </a:bodyPr>
          <a:lstStyle/>
          <a:p>
            <a:pPr>
              <a:lnSpc>
                <a:spcPct val="90000"/>
              </a:lnSpc>
              <a:spcBef>
                <a:spcPts val="0"/>
              </a:spcBef>
              <a:spcAft>
                <a:spcPts val="600"/>
              </a:spcAft>
            </a:pPr>
            <a:r>
              <a:rPr lang="en-US" altLang="en-US" dirty="0">
                <a:latin typeface="Calibri" panose="020F0502020204030204" pitchFamily="34" charset="0"/>
                <a:ea typeface="ＭＳ Ｐゴシック" panose="020B0600070205080204" pitchFamily="34" charset="-128"/>
              </a:rPr>
              <a:t>In line with this goal, the two main reasons that firms implement </a:t>
            </a:r>
            <a:r>
              <a:rPr lang="en-US" altLang="en-US"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Supply Chain Management </a:t>
            </a:r>
            <a:r>
              <a:rPr lang="en-US" altLang="en-US" dirty="0">
                <a:latin typeface="Calibri" panose="020F0502020204030204" pitchFamily="34" charset="0"/>
                <a:ea typeface="ＭＳ Ｐゴシック" panose="020B0600070205080204" pitchFamily="34" charset="-128"/>
              </a:rPr>
              <a:t>are to:</a:t>
            </a:r>
          </a:p>
          <a:p>
            <a:pPr marL="1371600" indent="-457200">
              <a:lnSpc>
                <a:spcPct val="90000"/>
              </a:lnSpc>
              <a:spcBef>
                <a:spcPts val="0"/>
              </a:spcBef>
              <a:spcAft>
                <a:spcPts val="600"/>
              </a:spcAft>
              <a:buSzPct val="90000"/>
              <a:buFont typeface="+mj-lt"/>
              <a:buAutoNum type="arabicPeriod"/>
            </a:pPr>
            <a:r>
              <a:rPr lang="en-US" altLang="en-US" sz="2000" dirty="0">
                <a:solidFill>
                  <a:srgbClr val="923222"/>
                </a:solidFill>
                <a:latin typeface="Calibri" panose="020F0502020204030204" pitchFamily="34" charset="0"/>
                <a:ea typeface="ＭＳ Ｐゴシック" panose="020B0600070205080204" pitchFamily="34" charset="-128"/>
              </a:rPr>
              <a:t>achieve cost savings </a:t>
            </a:r>
            <a:endParaRPr lang="en-US" altLang="en-US" sz="2000" dirty="0">
              <a:latin typeface="Calibri" panose="020F0502020204030204" pitchFamily="34" charset="0"/>
              <a:ea typeface="ＭＳ Ｐゴシック" panose="020B0600070205080204" pitchFamily="34" charset="-128"/>
            </a:endParaRPr>
          </a:p>
          <a:p>
            <a:pPr marL="1371600" indent="-457200">
              <a:lnSpc>
                <a:spcPct val="90000"/>
              </a:lnSpc>
              <a:spcBef>
                <a:spcPts val="0"/>
              </a:spcBef>
              <a:spcAft>
                <a:spcPts val="600"/>
              </a:spcAft>
              <a:buSzPct val="90000"/>
              <a:buFont typeface="+mj-lt"/>
              <a:buAutoNum type="arabicPeriod"/>
            </a:pPr>
            <a:r>
              <a:rPr lang="en-US" altLang="en-US" sz="2000" dirty="0">
                <a:solidFill>
                  <a:srgbClr val="923222"/>
                </a:solidFill>
                <a:latin typeface="Calibri" panose="020F0502020204030204" pitchFamily="34" charset="0"/>
                <a:ea typeface="ＭＳ Ｐゴシック" panose="020B0600070205080204" pitchFamily="34" charset="-128"/>
              </a:rPr>
              <a:t>better coordinate resources </a:t>
            </a:r>
          </a:p>
        </p:txBody>
      </p:sp>
      <p:sp>
        <p:nvSpPr>
          <p:cNvPr id="14" name="Rectangle 2"/>
          <p:cNvSpPr>
            <a:spLocks noGrp="1" noChangeArrowheads="1"/>
          </p:cNvSpPr>
          <p:nvPr>
            <p:ph type="title"/>
          </p:nvPr>
        </p:nvSpPr>
        <p:spPr>
          <a:xfrm>
            <a:off x="1752600" y="137536"/>
            <a:ext cx="8439150" cy="486929"/>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Importance of Supply Chain Management</a:t>
            </a:r>
          </a:p>
        </p:txBody>
      </p:sp>
      <p:grpSp>
        <p:nvGrpSpPr>
          <p:cNvPr id="4" name="Group 3"/>
          <p:cNvGrpSpPr/>
          <p:nvPr/>
        </p:nvGrpSpPr>
        <p:grpSpPr>
          <a:xfrm>
            <a:off x="7425267" y="1481667"/>
            <a:ext cx="2679699" cy="3039532"/>
            <a:chOff x="5842000" y="1557867"/>
            <a:chExt cx="2679699" cy="3039532"/>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7800" t="8546" b="7296"/>
            <a:stretch/>
          </p:blipFill>
          <p:spPr>
            <a:xfrm>
              <a:off x="5842000" y="1557867"/>
              <a:ext cx="1951568" cy="171026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2743200"/>
              <a:ext cx="1854199" cy="1854199"/>
            </a:xfrm>
            <a:prstGeom prst="rect">
              <a:avLst/>
            </a:prstGeom>
          </p:spPr>
        </p:pic>
        <p:sp>
          <p:nvSpPr>
            <p:cNvPr id="11" name="TextBox 10"/>
            <p:cNvSpPr txBox="1"/>
            <p:nvPr/>
          </p:nvSpPr>
          <p:spPr>
            <a:xfrm rot="16200000">
              <a:off x="6611329" y="3553486"/>
              <a:ext cx="984725" cy="126683"/>
            </a:xfrm>
            <a:prstGeom prst="rect">
              <a:avLst/>
            </a:prstGeom>
            <a:noFill/>
          </p:spPr>
          <p:txBody>
            <a:bodyPr wrap="square" lIns="0" tIns="0" rIns="0" bIns="0" rtlCol="0">
              <a:spAutoFit/>
            </a:bodyPr>
            <a:lstStyle/>
            <a:p>
              <a:r>
                <a:rPr lang="en-US" sz="800" b="1" dirty="0">
                  <a:solidFill>
                    <a:srgbClr val="923222"/>
                  </a:solidFill>
                  <a:latin typeface="Calibri" panose="020F0502020204030204" pitchFamily="34" charset="0"/>
                </a:rPr>
                <a:t>Inventory &amp; Expenses</a:t>
              </a:r>
            </a:p>
          </p:txBody>
        </p:sp>
        <p:sp>
          <p:nvSpPr>
            <p:cNvPr id="12" name="TextBox 11"/>
            <p:cNvSpPr txBox="1"/>
            <p:nvPr/>
          </p:nvSpPr>
          <p:spPr>
            <a:xfrm>
              <a:off x="7387697" y="4050499"/>
              <a:ext cx="389466" cy="123111"/>
            </a:xfrm>
            <a:prstGeom prst="rect">
              <a:avLst/>
            </a:prstGeom>
            <a:noFill/>
          </p:spPr>
          <p:txBody>
            <a:bodyPr wrap="square" lIns="0" tIns="0" rIns="0" bIns="0" rtlCol="0">
              <a:spAutoFit/>
            </a:bodyPr>
            <a:lstStyle/>
            <a:p>
              <a:pPr algn="ctr"/>
              <a:r>
                <a:rPr lang="en-US" sz="800" b="1" dirty="0">
                  <a:solidFill>
                    <a:srgbClr val="923222"/>
                  </a:solidFill>
                  <a:latin typeface="Calibri" panose="020F0502020204030204" pitchFamily="34" charset="0"/>
                </a:rPr>
                <a:t>Time</a:t>
              </a:r>
            </a:p>
          </p:txBody>
        </p:sp>
        <p:cxnSp>
          <p:nvCxnSpPr>
            <p:cNvPr id="10" name="Straight Arrow Connector 9"/>
            <p:cNvCxnSpPr/>
            <p:nvPr/>
          </p:nvCxnSpPr>
          <p:spPr bwMode="auto">
            <a:xfrm>
              <a:off x="7437966" y="3170766"/>
              <a:ext cx="702733" cy="575733"/>
            </a:xfrm>
            <a:prstGeom prst="straightConnector1">
              <a:avLst/>
            </a:prstGeom>
            <a:solidFill>
              <a:schemeClr val="accent1"/>
            </a:solidFill>
            <a:ln w="57150" cap="flat" cmpd="sng" algn="ctr">
              <a:solidFill>
                <a:srgbClr val="C00000"/>
              </a:solidFill>
              <a:prstDash val="sysDash"/>
              <a:round/>
              <a:headEnd type="none" w="med" len="med"/>
              <a:tailEnd type="triangle"/>
            </a:ln>
            <a:effectLst>
              <a:outerShdw blurRad="50800" dist="38100" dir="2700000" algn="tl" rotWithShape="0">
                <a:prstClr val="black">
                  <a:alpha val="40000"/>
                </a:prstClr>
              </a:outerShdw>
            </a:effectLst>
          </p:spPr>
        </p:cxnSp>
      </p:grpSp>
      <p:sp>
        <p:nvSpPr>
          <p:cNvPr id="13" name="Footer Placeholder 12"/>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15" name="Slide Number Placeholder 14"/>
          <p:cNvSpPr>
            <a:spLocks noGrp="1"/>
          </p:cNvSpPr>
          <p:nvPr>
            <p:ph type="sldNum" sz="quarter" idx="4"/>
          </p:nvPr>
        </p:nvSpPr>
        <p:spPr>
          <a:xfrm>
            <a:off x="1609726" y="6604001"/>
            <a:ext cx="193674" cy="174779"/>
          </a:xfrm>
        </p:spPr>
        <p:txBody>
          <a:bodyPr/>
          <a:lstStyle/>
          <a:p>
            <a:fld id="{E66AA3EA-0569-43EF-BBA3-83FDB109D582}" type="slidenum">
              <a:rPr lang="en-US" smtClean="0"/>
              <a:pPr/>
              <a:t>21</a:t>
            </a:fld>
            <a:endParaRPr lang="en-US" dirty="0"/>
          </a:p>
        </p:txBody>
      </p:sp>
      <p:sp>
        <p:nvSpPr>
          <p:cNvPr id="2" name="TextBox 1"/>
          <p:cNvSpPr txBox="1"/>
          <p:nvPr/>
        </p:nvSpPr>
        <p:spPr>
          <a:xfrm>
            <a:off x="1866900" y="4229101"/>
            <a:ext cx="6235700" cy="646331"/>
          </a:xfrm>
          <a:prstGeom prst="rect">
            <a:avLst/>
          </a:prstGeom>
          <a:solidFill>
            <a:schemeClr val="accent4"/>
          </a:solidFill>
        </p:spPr>
        <p:txBody>
          <a:bodyPr wrap="square" rtlCol="0">
            <a:spAutoFit/>
          </a:bodyPr>
          <a:lstStyle/>
          <a:p>
            <a:pPr algn="ctr"/>
            <a:r>
              <a:rPr lang="en-US" sz="1800" i="1" dirty="0">
                <a:solidFill>
                  <a:schemeClr val="bg1"/>
                </a:solidFill>
                <a:effectLst>
                  <a:outerShdw blurRad="38100" dist="38100" dir="2700000" algn="tl">
                    <a:srgbClr val="000000">
                      <a:alpha val="43137"/>
                    </a:srgbClr>
                  </a:outerShdw>
                </a:effectLst>
                <a:latin typeface="Calibri" panose="020F0502020204030204" pitchFamily="34" charset="0"/>
              </a:rPr>
              <a:t>This is much harder to do than it might seem since these goals can be in conflict with one another </a:t>
            </a:r>
          </a:p>
        </p:txBody>
      </p:sp>
    </p:spTree>
    <p:extLst>
      <p:ext uri="{BB962C8B-B14F-4D97-AF65-F5344CB8AC3E}">
        <p14:creationId xmlns:p14="http://schemas.microsoft.com/office/powerpoint/2010/main" val="1403411607"/>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additive="base">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 calcmode="lin" valueType="num">
                                      <p:cBhvr additive="base">
                                        <p:cTn id="18"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
                                            <p:txEl>
                                              <p:pRg st="3" end="3"/>
                                            </p:txEl>
                                          </p:spTgt>
                                        </p:tgtEl>
                                        <p:attrNameLst>
                                          <p:attrName>style.visibility</p:attrName>
                                        </p:attrNameLst>
                                      </p:cBhvr>
                                      <p:to>
                                        <p:strVal val="visible"/>
                                      </p:to>
                                    </p:set>
                                    <p:anim calcmode="lin" valueType="num">
                                      <p:cBhvr additive="base">
                                        <p:cTn id="30"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3" end="3"/>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 calcmode="lin" valueType="num">
                                      <p:cBhvr additive="base">
                                        <p:cTn id="34"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5">
                                            <p:txEl>
                                              <p:pRg st="5" end="5"/>
                                            </p:txEl>
                                          </p:spTgt>
                                        </p:tgtEl>
                                        <p:attrNameLst>
                                          <p:attrName>style.visibility</p:attrName>
                                        </p:attrNameLst>
                                      </p:cBhvr>
                                      <p:to>
                                        <p:strVal val="visible"/>
                                      </p:to>
                                    </p:set>
                                    <p:anim calcmode="lin" valueType="num">
                                      <p:cBhvr additive="base">
                                        <p:cTn id="38"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0" end="0"/>
                                            </p:txEl>
                                          </p:spTgt>
                                        </p:tgtEl>
                                        <p:attrNameLst>
                                          <p:attrName>style.visibility</p:attrName>
                                        </p:attrNameLst>
                                      </p:cBhvr>
                                      <p:to>
                                        <p:strVal val="visible"/>
                                      </p:to>
                                    </p:set>
                                    <p:anim calcmode="lin" valueType="num">
                                      <p:cBhvr additive="base">
                                        <p:cTn id="5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0" end="0"/>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
                                            <p:txEl>
                                              <p:pRg st="1" end="1"/>
                                            </p:txEl>
                                          </p:spTgt>
                                        </p:tgtEl>
                                        <p:attrNameLst>
                                          <p:attrName>style.visibility</p:attrName>
                                        </p:attrNameLst>
                                      </p:cBhvr>
                                      <p:to>
                                        <p:strVal val="visible"/>
                                      </p:to>
                                    </p:set>
                                    <p:anim calcmode="lin" valueType="num">
                                      <p:cBhvr additive="base">
                                        <p:cTn id="5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1" end="1"/>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
                                            <p:txEl>
                                              <p:pRg st="2" end="2"/>
                                            </p:txEl>
                                          </p:spTgt>
                                        </p:tgtEl>
                                        <p:attrNameLst>
                                          <p:attrName>style.visibility</p:attrName>
                                        </p:attrNameLst>
                                      </p:cBhvr>
                                      <p:to>
                                        <p:strVal val="visible"/>
                                      </p:to>
                                    </p:set>
                                    <p:anim calcmode="lin" valueType="num">
                                      <p:cBhvr additive="base">
                                        <p:cTn id="5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787252" y="1249813"/>
            <a:ext cx="6746564" cy="5292703"/>
            <a:chOff x="1263252" y="1249812"/>
            <a:chExt cx="6746564" cy="5292703"/>
          </a:xfrm>
        </p:grpSpPr>
        <p:sp>
          <p:nvSpPr>
            <p:cNvPr id="9" name="Oval 8"/>
            <p:cNvSpPr/>
            <p:nvPr/>
          </p:nvSpPr>
          <p:spPr bwMode="auto">
            <a:xfrm>
              <a:off x="1273870" y="1249812"/>
              <a:ext cx="6596259" cy="5066466"/>
            </a:xfrm>
            <a:prstGeom prst="ellipse">
              <a:avLst/>
            </a:prstGeom>
            <a:noFill/>
            <a:ln w="1016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0" name="Rectangle 19"/>
            <p:cNvSpPr/>
            <p:nvPr/>
          </p:nvSpPr>
          <p:spPr bwMode="auto">
            <a:xfrm rot="1807733">
              <a:off x="1552558" y="2439930"/>
              <a:ext cx="223064" cy="268183"/>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2" name="Rectangle 21"/>
            <p:cNvSpPr/>
            <p:nvPr/>
          </p:nvSpPr>
          <p:spPr bwMode="auto">
            <a:xfrm rot="20885346">
              <a:off x="7786752" y="3351016"/>
              <a:ext cx="223064" cy="237755"/>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3" name="Rectangle 22"/>
            <p:cNvSpPr/>
            <p:nvPr/>
          </p:nvSpPr>
          <p:spPr bwMode="auto">
            <a:xfrm rot="5661686">
              <a:off x="4411620" y="6215839"/>
              <a:ext cx="223064" cy="206965"/>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8" name="Isosceles Triangle 17"/>
            <p:cNvSpPr/>
            <p:nvPr/>
          </p:nvSpPr>
          <p:spPr bwMode="auto">
            <a:xfrm rot="9535226">
              <a:off x="7527551" y="2894195"/>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Isosceles Triangle 10"/>
            <p:cNvSpPr/>
            <p:nvPr/>
          </p:nvSpPr>
          <p:spPr bwMode="auto">
            <a:xfrm rot="1516382">
              <a:off x="1263252" y="2567216"/>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9" name="Isosceles Triangle 18"/>
            <p:cNvSpPr/>
            <p:nvPr/>
          </p:nvSpPr>
          <p:spPr bwMode="auto">
            <a:xfrm rot="15842507">
              <a:off x="4597006" y="6017582"/>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grpSp>
      <p:sp>
        <p:nvSpPr>
          <p:cNvPr id="22533" name="Rectangle 3"/>
          <p:cNvSpPr>
            <a:spLocks noGrp="1" noChangeArrowheads="1"/>
          </p:cNvSpPr>
          <p:nvPr>
            <p:ph type="body" sz="half" idx="1"/>
          </p:nvPr>
        </p:nvSpPr>
        <p:spPr>
          <a:xfrm>
            <a:off x="1752599" y="3715129"/>
            <a:ext cx="4191000" cy="349637"/>
          </a:xfrm>
          <a:noFill/>
        </p:spPr>
        <p:txBody>
          <a:bodyPr>
            <a:noAutofit/>
          </a:bodyPr>
          <a:lstStyle/>
          <a:p>
            <a:pPr marL="287338" lvl="1" indent="-287338" eaLnBrk="1" hangingPunct="1">
              <a:spcBef>
                <a:spcPts val="2400"/>
              </a:spcBef>
              <a:spcAft>
                <a:spcPts val="2400"/>
              </a:spcAft>
              <a:buClr>
                <a:srgbClr val="923222"/>
              </a:buClr>
              <a:buSzPct val="90000"/>
              <a:buFont typeface="+mj-lt"/>
              <a:buAutoNum type="arabicPeriod"/>
            </a:pPr>
            <a:r>
              <a:rPr lang="en-US" sz="2000" dirty="0">
                <a:latin typeface="Calibri" panose="020F0502020204030204" pitchFamily="34" charset="0"/>
                <a:ea typeface="ＭＳ Ｐゴシック" panose="020B0600070205080204" pitchFamily="34" charset="-128"/>
              </a:rPr>
              <a:t>Starts with understanding the flow</a:t>
            </a:r>
          </a:p>
        </p:txBody>
      </p:sp>
      <p:sp>
        <p:nvSpPr>
          <p:cNvPr id="8" name="Rounded Rectangle 4"/>
          <p:cNvSpPr/>
          <p:nvPr/>
        </p:nvSpPr>
        <p:spPr>
          <a:xfrm>
            <a:off x="1752600" y="137536"/>
            <a:ext cx="7200900"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227" t="18230" r="18950" b="11482"/>
          <a:stretch/>
        </p:blipFill>
        <p:spPr>
          <a:xfrm>
            <a:off x="2007127" y="4144786"/>
            <a:ext cx="3767666" cy="2401145"/>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6" name="Rectangle 3"/>
          <p:cNvSpPr txBox="1">
            <a:spLocks noChangeArrowheads="1"/>
          </p:cNvSpPr>
          <p:nvPr/>
        </p:nvSpPr>
        <p:spPr bwMode="auto">
          <a:xfrm>
            <a:off x="6239934" y="3715129"/>
            <a:ext cx="4199466" cy="37503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eaLnBrk="1" hangingPunct="1">
              <a:spcBef>
                <a:spcPts val="2400"/>
              </a:spcBef>
              <a:spcAft>
                <a:spcPts val="2400"/>
              </a:spcAft>
              <a:buClr>
                <a:srgbClr val="923222"/>
              </a:buClr>
              <a:buSzPct val="90000"/>
              <a:buFont typeface="+mj-lt"/>
              <a:buAutoNum type="arabicPeriod" startAt="3"/>
            </a:pPr>
            <a:r>
              <a:rPr lang="en-US" sz="2000" dirty="0">
                <a:latin typeface="Calibri" panose="020F0502020204030204" pitchFamily="34" charset="0"/>
                <a:ea typeface="ＭＳ Ｐゴシック" panose="020B0600070205080204" pitchFamily="34" charset="-128"/>
              </a:rPr>
              <a:t>Is conducted thru defined processes</a:t>
            </a:r>
          </a:p>
        </p:txBody>
      </p:sp>
      <p:sp>
        <p:nvSpPr>
          <p:cNvPr id="7" name="Rectangle 3"/>
          <p:cNvSpPr txBox="1">
            <a:spLocks noChangeArrowheads="1"/>
          </p:cNvSpPr>
          <p:nvPr/>
        </p:nvSpPr>
        <p:spPr bwMode="auto">
          <a:xfrm>
            <a:off x="2874417" y="868186"/>
            <a:ext cx="6460067" cy="3816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algn="ctr" eaLnBrk="1" hangingPunct="1">
              <a:spcBef>
                <a:spcPts val="2400"/>
              </a:spcBef>
              <a:spcAft>
                <a:spcPts val="2400"/>
              </a:spcAft>
              <a:buClr>
                <a:srgbClr val="923222"/>
              </a:buClr>
              <a:buSzPct val="90000"/>
              <a:buFont typeface="+mj-lt"/>
              <a:buAutoNum type="arabicPeriod" startAt="2"/>
            </a:pPr>
            <a:r>
              <a:rPr lang="en-US" sz="2000" dirty="0">
                <a:latin typeface="Calibri" panose="020F0502020204030204" pitchFamily="34" charset="0"/>
                <a:ea typeface="ＭＳ Ｐゴシック" panose="020B0600070205080204" pitchFamily="34" charset="-128"/>
              </a:rPr>
              <a:t>Integrates all partners within the end-to-end supply chain</a:t>
            </a:r>
          </a:p>
        </p:txBody>
      </p:sp>
      <p:cxnSp>
        <p:nvCxnSpPr>
          <p:cNvPr id="14" name="Straight Connector 13"/>
          <p:cNvCxnSpPr/>
          <p:nvPr/>
        </p:nvCxnSpPr>
        <p:spPr bwMode="auto">
          <a:xfrm>
            <a:off x="6095999" y="3589240"/>
            <a:ext cx="8450" cy="3268761"/>
          </a:xfrm>
          <a:prstGeom prst="line">
            <a:avLst/>
          </a:prstGeom>
          <a:solidFill>
            <a:schemeClr val="accent1"/>
          </a:solidFill>
          <a:ln w="12700" cap="flat" cmpd="sng" algn="ctr">
            <a:solidFill>
              <a:schemeClr val="tx2"/>
            </a:solidFill>
            <a:prstDash val="sysDash"/>
            <a:round/>
            <a:headEnd type="none" w="med" len="med"/>
            <a:tailEnd type="none" w="med" len="med"/>
          </a:ln>
          <a:effectLst/>
        </p:spPr>
      </p:cxnSp>
      <p:cxnSp>
        <p:nvCxnSpPr>
          <p:cNvPr id="16" name="Straight Connector 15"/>
          <p:cNvCxnSpPr/>
          <p:nvPr/>
        </p:nvCxnSpPr>
        <p:spPr bwMode="auto">
          <a:xfrm>
            <a:off x="1752599" y="3589239"/>
            <a:ext cx="8686800" cy="0"/>
          </a:xfrm>
          <a:prstGeom prst="line">
            <a:avLst/>
          </a:prstGeom>
          <a:solidFill>
            <a:schemeClr val="accent1"/>
          </a:solidFill>
          <a:ln w="12700" cap="flat" cmpd="sng" algn="ctr">
            <a:solidFill>
              <a:schemeClr val="tx2"/>
            </a:solidFill>
            <a:prstDash val="sysDash"/>
            <a:round/>
            <a:headEnd type="none" w="med" len="med"/>
            <a:tailEnd type="none" w="med" len="med"/>
          </a:ln>
          <a:effectLst/>
        </p:spPr>
      </p:cxnSp>
      <p:pic>
        <p:nvPicPr>
          <p:cNvPr id="10" name="Picture 9"/>
          <p:cNvPicPr>
            <a:picLocks noChangeAspect="1"/>
          </p:cNvPicPr>
          <p:nvPr/>
        </p:nvPicPr>
        <p:blipFill rotWithShape="1">
          <a:blip r:embed="rId4"/>
          <a:srcRect t="4009"/>
          <a:stretch/>
        </p:blipFill>
        <p:spPr>
          <a:xfrm>
            <a:off x="3560200" y="1374661"/>
            <a:ext cx="5088501" cy="2108200"/>
          </a:xfrm>
          <a:prstGeom prst="rect">
            <a:avLst/>
          </a:prstGeom>
          <a:noFill/>
        </p:spPr>
      </p:pic>
      <p:pic>
        <p:nvPicPr>
          <p:cNvPr id="24" name="Picture 23"/>
          <p:cNvPicPr>
            <a:picLocks noChangeAspect="1"/>
          </p:cNvPicPr>
          <p:nvPr/>
        </p:nvPicPr>
        <p:blipFill>
          <a:blip r:embed="rId5"/>
          <a:stretch>
            <a:fillRect/>
          </a:stretch>
        </p:blipFill>
        <p:spPr>
          <a:xfrm>
            <a:off x="7125640" y="4224696"/>
            <a:ext cx="2583357" cy="2594203"/>
          </a:xfrm>
          <a:prstGeom prst="rect">
            <a:avLst/>
          </a:prstGeom>
          <a:solidFill>
            <a:schemeClr val="bg1"/>
          </a:solidFill>
        </p:spPr>
      </p:pic>
      <p:sp>
        <p:nvSpPr>
          <p:cNvPr id="5" name="Footer Placeholder 4"/>
          <p:cNvSpPr>
            <a:spLocks noGrp="1"/>
          </p:cNvSpPr>
          <p:nvPr>
            <p:ph type="ftr" sz="quarter" idx="3"/>
          </p:nvPr>
        </p:nvSpPr>
        <p:spPr/>
        <p:txBody>
          <a:bodyPr/>
          <a:lstStyle/>
          <a:p>
            <a:r>
              <a:rPr lang="en-US"/>
              <a:t>Fundamentals of Supply Chain Management – McLaury/Spiegle</a:t>
            </a:r>
            <a:endParaRPr lang="en-US" dirty="0"/>
          </a:p>
        </p:txBody>
      </p:sp>
      <p:sp>
        <p:nvSpPr>
          <p:cNvPr id="12" name="Slide Number Placeholder 11"/>
          <p:cNvSpPr>
            <a:spLocks noGrp="1"/>
          </p:cNvSpPr>
          <p:nvPr>
            <p:ph type="sldNum" sz="quarter" idx="4"/>
          </p:nvPr>
        </p:nvSpPr>
        <p:spPr/>
        <p:txBody>
          <a:bodyPr/>
          <a:lstStyle/>
          <a:p>
            <a:fld id="{E66AA3EA-0569-43EF-BBA3-83FDB109D582}" type="slidenum">
              <a:rPr lang="en-US" smtClean="0"/>
              <a:pPr/>
              <a:t>22</a:t>
            </a:fld>
            <a:endParaRPr lang="en-US" dirty="0"/>
          </a:p>
        </p:txBody>
      </p:sp>
    </p:spTree>
    <p:extLst>
      <p:ext uri="{BB962C8B-B14F-4D97-AF65-F5344CB8AC3E}">
        <p14:creationId xmlns:p14="http://schemas.microsoft.com/office/powerpoint/2010/main" val="3865965659"/>
      </p:ext>
    </p:extLst>
  </p:cSld>
  <p:clrMapOvr>
    <a:masterClrMapping/>
  </p:clrMapOvr>
  <p:transition spd="slow">
    <p:pull dir="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4"/>
          <p:cNvSpPr/>
          <p:nvPr/>
        </p:nvSpPr>
        <p:spPr>
          <a:xfrm>
            <a:off x="1752600" y="137536"/>
            <a:ext cx="7200900"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sp>
        <p:nvSpPr>
          <p:cNvPr id="7" name="Rectangle 3"/>
          <p:cNvSpPr txBox="1">
            <a:spLocks noChangeArrowheads="1"/>
          </p:cNvSpPr>
          <p:nvPr/>
        </p:nvSpPr>
        <p:spPr bwMode="auto">
          <a:xfrm>
            <a:off x="2874417" y="868186"/>
            <a:ext cx="6460067" cy="3816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algn="ctr" eaLnBrk="1" hangingPunct="1">
              <a:spcBef>
                <a:spcPts val="2400"/>
              </a:spcBef>
              <a:spcAft>
                <a:spcPts val="2400"/>
              </a:spcAft>
              <a:buClr>
                <a:srgbClr val="923222"/>
              </a:buClr>
              <a:buSzPct val="90000"/>
              <a:buFont typeface="+mj-lt"/>
              <a:buAutoNum type="arabicPeriod" startAt="2"/>
            </a:pPr>
            <a:r>
              <a:rPr lang="en-US" sz="2000" dirty="0">
                <a:latin typeface="Calibri" panose="020F0502020204030204" pitchFamily="34" charset="0"/>
                <a:ea typeface="ＭＳ Ｐゴシック" panose="020B0600070205080204" pitchFamily="34" charset="-128"/>
              </a:rPr>
              <a:t>Integrates all partners within the end-to-end supply chain</a:t>
            </a:r>
          </a:p>
        </p:txBody>
      </p:sp>
      <p:cxnSp>
        <p:nvCxnSpPr>
          <p:cNvPr id="16" name="Straight Connector 15"/>
          <p:cNvCxnSpPr/>
          <p:nvPr/>
        </p:nvCxnSpPr>
        <p:spPr bwMode="auto">
          <a:xfrm>
            <a:off x="1752599" y="3589239"/>
            <a:ext cx="8686800" cy="0"/>
          </a:xfrm>
          <a:prstGeom prst="line">
            <a:avLst/>
          </a:prstGeom>
          <a:solidFill>
            <a:schemeClr val="accent1"/>
          </a:solidFill>
          <a:ln w="12700" cap="flat" cmpd="sng" algn="ctr">
            <a:solidFill>
              <a:schemeClr val="tx2"/>
            </a:solidFill>
            <a:prstDash val="sysDash"/>
            <a:round/>
            <a:headEnd type="none" w="med" len="med"/>
            <a:tailEnd type="none" w="med" len="med"/>
          </a:ln>
          <a:effectLst/>
        </p:spPr>
      </p:cxnSp>
      <p:pic>
        <p:nvPicPr>
          <p:cNvPr id="10" name="Picture 9"/>
          <p:cNvPicPr>
            <a:picLocks noChangeAspect="1"/>
          </p:cNvPicPr>
          <p:nvPr/>
        </p:nvPicPr>
        <p:blipFill rotWithShape="1">
          <a:blip r:embed="rId3"/>
          <a:srcRect t="4009"/>
          <a:stretch/>
        </p:blipFill>
        <p:spPr>
          <a:xfrm>
            <a:off x="3560200" y="1365425"/>
            <a:ext cx="5088501" cy="2108200"/>
          </a:xfrm>
          <a:prstGeom prst="rect">
            <a:avLst/>
          </a:prstGeom>
        </p:spPr>
      </p:pic>
      <p:sp>
        <p:nvSpPr>
          <p:cNvPr id="20" name="Rectangle 3"/>
          <p:cNvSpPr txBox="1">
            <a:spLocks noChangeArrowheads="1"/>
          </p:cNvSpPr>
          <p:nvPr/>
        </p:nvSpPr>
        <p:spPr bwMode="auto">
          <a:xfrm>
            <a:off x="2112433" y="4345517"/>
            <a:ext cx="7967132" cy="1214966"/>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gn="ctr">
              <a:lnSpc>
                <a:spcPct val="90000"/>
              </a:lnSpc>
              <a:spcBef>
                <a:spcPts val="600"/>
              </a:spcBef>
              <a:spcAft>
                <a:spcPts val="600"/>
              </a:spcAft>
              <a:buClr>
                <a:srgbClr val="923222"/>
              </a:buClr>
              <a:buSzPct val="115000"/>
              <a:buNone/>
            </a:pPr>
            <a:r>
              <a:rPr lang="en-US" altLang="en-US" sz="4000" dirty="0">
                <a:latin typeface="Calibri" panose="020F0502020204030204" pitchFamily="34" charset="0"/>
                <a:ea typeface="ＭＳ Ｐゴシック" panose="020B0600070205080204" pitchFamily="34" charset="-128"/>
              </a:rPr>
              <a:t>Next let’s look at how the supply chain is integrated from end-to-end</a:t>
            </a:r>
            <a:r>
              <a:rPr lang="en-US" altLang="en-US" sz="4000" kern="0" dirty="0">
                <a:latin typeface="Calibri" panose="020F0502020204030204" pitchFamily="34" charset="0"/>
                <a:ea typeface="ＭＳ Ｐゴシック" panose="020B0600070205080204" pitchFamily="34" charset="-128"/>
              </a:rPr>
              <a:t> </a:t>
            </a:r>
          </a:p>
        </p:txBody>
      </p:sp>
      <p:sp>
        <p:nvSpPr>
          <p:cNvPr id="4" name="Footer Placeholder 3"/>
          <p:cNvSpPr>
            <a:spLocks noGrp="1"/>
          </p:cNvSpPr>
          <p:nvPr>
            <p:ph type="ftr" sz="quarter" idx="3"/>
          </p:nvPr>
        </p:nvSpPr>
        <p:spPr/>
        <p:txBody>
          <a:bodyPr/>
          <a:lstStyle/>
          <a:p>
            <a:r>
              <a:rPr lang="en-US"/>
              <a:t>Fundamentals of Supply Chain Management – McLaury/Spiegle</a:t>
            </a:r>
            <a:endParaRPr lang="en-US" dirty="0"/>
          </a:p>
        </p:txBody>
      </p:sp>
      <p:sp>
        <p:nvSpPr>
          <p:cNvPr id="5" name="Slide Number Placeholder 4"/>
          <p:cNvSpPr>
            <a:spLocks noGrp="1"/>
          </p:cNvSpPr>
          <p:nvPr>
            <p:ph type="sldNum" sz="quarter" idx="4"/>
          </p:nvPr>
        </p:nvSpPr>
        <p:spPr/>
        <p:txBody>
          <a:bodyPr/>
          <a:lstStyle/>
          <a:p>
            <a:fld id="{E66AA3EA-0569-43EF-BBA3-83FDB109D582}" type="slidenum">
              <a:rPr lang="en-US" smtClean="0"/>
              <a:pPr/>
              <a:t>23</a:t>
            </a:fld>
            <a:endParaRPr lang="en-US" dirty="0"/>
          </a:p>
        </p:txBody>
      </p:sp>
    </p:spTree>
    <p:extLst>
      <p:ext uri="{BB962C8B-B14F-4D97-AF65-F5344CB8AC3E}">
        <p14:creationId xmlns:p14="http://schemas.microsoft.com/office/powerpoint/2010/main" val="755478499"/>
      </p:ext>
    </p:extLst>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Isosceles Triangle 48"/>
          <p:cNvSpPr/>
          <p:nvPr/>
        </p:nvSpPr>
        <p:spPr bwMode="auto">
          <a:xfrm>
            <a:off x="5617634" y="3158068"/>
            <a:ext cx="956733" cy="423332"/>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50" name="Isosceles Triangle 49"/>
          <p:cNvSpPr/>
          <p:nvPr/>
        </p:nvSpPr>
        <p:spPr bwMode="auto">
          <a:xfrm>
            <a:off x="7979834" y="3158068"/>
            <a:ext cx="956733" cy="423332"/>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2980268" y="3132667"/>
            <a:ext cx="1676399" cy="1248833"/>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5" name="Isosceles Triangle 44"/>
          <p:cNvSpPr/>
          <p:nvPr/>
        </p:nvSpPr>
        <p:spPr bwMode="auto">
          <a:xfrm>
            <a:off x="3331634" y="3149601"/>
            <a:ext cx="956733" cy="423332"/>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6" name="Isosceles Triangle 45"/>
          <p:cNvSpPr/>
          <p:nvPr/>
        </p:nvSpPr>
        <p:spPr bwMode="auto">
          <a:xfrm>
            <a:off x="5257801" y="3132668"/>
            <a:ext cx="1676399" cy="1248833"/>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7" name="Isosceles Triangle 46"/>
          <p:cNvSpPr/>
          <p:nvPr/>
        </p:nvSpPr>
        <p:spPr bwMode="auto">
          <a:xfrm>
            <a:off x="7620001" y="3132668"/>
            <a:ext cx="1676399" cy="1248833"/>
          </a:xfrm>
          <a:prstGeom prst="triangle">
            <a:avLst/>
          </a:prstGeom>
          <a:solidFill>
            <a:schemeClr val="tx2">
              <a:lumMod val="20000"/>
              <a:lumOff val="80000"/>
            </a:schemeClr>
          </a:solidFill>
          <a:ln w="2857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883581"/>
            <a:ext cx="8813800" cy="1490134"/>
          </a:xfrm>
        </p:spPr>
        <p:txBody>
          <a:bodyPr/>
          <a:lstStyle/>
          <a:p>
            <a:pPr marL="228600" indent="-228600">
              <a:spcBef>
                <a:spcPts val="600"/>
              </a:spcBef>
              <a:spcAft>
                <a:spcPts val="1200"/>
              </a:spcAft>
              <a:buClr>
                <a:srgbClr val="923222"/>
              </a:buClr>
              <a:buSzPct val="115000"/>
              <a:buFont typeface="Wingdings" panose="05000000000000000000" pitchFamily="2" charset="2"/>
              <a:buChar char="§"/>
            </a:pPr>
            <a:r>
              <a:rPr lang="en-US" sz="1800" dirty="0">
                <a:latin typeface="Calibri" panose="020F0502020204030204" pitchFamily="34" charset="0"/>
              </a:rPr>
              <a:t>Supply chains are generally described as </a:t>
            </a:r>
            <a:r>
              <a:rPr lang="en-US" sz="1800" b="1" kern="1200" dirty="0">
                <a:solidFill>
                  <a:srgbClr val="923222"/>
                </a:solidFill>
                <a:latin typeface="Calibri" panose="020F0502020204030204" pitchFamily="34" charset="0"/>
              </a:rPr>
              <a:t>spanning from end-to-end</a:t>
            </a:r>
            <a:r>
              <a:rPr lang="en-US" sz="1800" dirty="0">
                <a:latin typeface="Calibri" panose="020F0502020204030204" pitchFamily="34" charset="0"/>
              </a:rPr>
              <a:t>, i.e., from your suppliers-suppliers on one end, through your internal operations, and out to your customers-customers on the other end.</a:t>
            </a:r>
          </a:p>
          <a:p>
            <a:pPr marL="228600" indent="-228600">
              <a:spcBef>
                <a:spcPts val="600"/>
              </a:spcBef>
              <a:spcAft>
                <a:spcPts val="1200"/>
              </a:spcAft>
              <a:buClr>
                <a:srgbClr val="923222"/>
              </a:buClr>
              <a:buSzPct val="115000"/>
              <a:buFont typeface="Wingdings" panose="05000000000000000000" pitchFamily="2" charset="2"/>
              <a:buChar char="§"/>
            </a:pPr>
            <a:r>
              <a:rPr lang="en-US" sz="1800" dirty="0">
                <a:latin typeface="Calibri" panose="020F0502020204030204" pitchFamily="34" charset="0"/>
              </a:rPr>
              <a:t>All supply chains follow the basic model:</a:t>
            </a:r>
            <a:endParaRPr lang="en-US" sz="1800" b="1" dirty="0">
              <a:solidFill>
                <a:srgbClr val="923222"/>
              </a:solidFill>
              <a:latin typeface="Calibri" panose="020F0502020204030204" pitchFamily="34" charset="0"/>
            </a:endParaRPr>
          </a:p>
          <a:p>
            <a:endParaRPr lang="en-US" sz="1800" dirty="0">
              <a:latin typeface="Calibri" panose="020F0502020204030204" pitchFamily="34" charset="0"/>
            </a:endParaRPr>
          </a:p>
          <a:p>
            <a:endParaRPr lang="en-US" sz="1800" dirty="0">
              <a:latin typeface="Calibri" panose="020F0502020204030204" pitchFamily="34" charset="0"/>
            </a:endParaRPr>
          </a:p>
        </p:txBody>
      </p:sp>
      <p:sp>
        <p:nvSpPr>
          <p:cNvPr id="6" name="Rectangle 3"/>
          <p:cNvSpPr>
            <a:spLocks noChangeArrowheads="1"/>
          </p:cNvSpPr>
          <p:nvPr/>
        </p:nvSpPr>
        <p:spPr bwMode="gray">
          <a:xfrm>
            <a:off x="1752600" y="14425"/>
            <a:ext cx="8490438" cy="73315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End-to-End Supply Chain Management</a:t>
            </a:r>
          </a:p>
          <a:p>
            <a:pPr eaLnBrk="0" hangingPunct="0">
              <a:lnSpc>
                <a:spcPct val="80000"/>
              </a:lnSpc>
            </a:pPr>
            <a:r>
              <a:rPr lang="en-US" sz="2000" b="1" dirty="0">
                <a:effectLst>
                  <a:outerShdw blurRad="38100" dist="38100" dir="2700000" algn="tl">
                    <a:srgbClr val="C0C0C0"/>
                  </a:outerShdw>
                </a:effectLst>
                <a:latin typeface="Calibri" panose="020F0502020204030204" pitchFamily="34" charset="0"/>
                <a:cs typeface="Arial" charset="0"/>
              </a:rPr>
              <a:t>Supply Chain Operations Research (SCOR) Model</a:t>
            </a:r>
          </a:p>
        </p:txBody>
      </p:sp>
      <p:sp>
        <p:nvSpPr>
          <p:cNvPr id="8" name="Rectangle 7"/>
          <p:cNvSpPr/>
          <p:nvPr/>
        </p:nvSpPr>
        <p:spPr>
          <a:xfrm>
            <a:off x="1752600" y="6216134"/>
            <a:ext cx="8686800" cy="369332"/>
          </a:xfrm>
          <a:prstGeom prst="rect">
            <a:avLst/>
          </a:prstGeom>
        </p:spPr>
        <p:txBody>
          <a:bodyPr wrap="square">
            <a:spAutoFit/>
          </a:bodyPr>
          <a:lstStyle/>
          <a:p>
            <a:pPr algn="ctr" eaLnBrk="0" hangingPunct="0">
              <a:spcBef>
                <a:spcPct val="50000"/>
              </a:spcBef>
              <a:buClr>
                <a:schemeClr val="tx1"/>
              </a:buClr>
            </a:pPr>
            <a:r>
              <a:rPr lang="en-US" sz="1800" dirty="0">
                <a:latin typeface="Calibri" panose="020F0502020204030204" pitchFamily="34" charset="0"/>
              </a:rPr>
              <a:t>Most supply chains are </a:t>
            </a:r>
            <a:r>
              <a:rPr lang="en-US" sz="1800" b="1" u="sng" dirty="0">
                <a:solidFill>
                  <a:srgbClr val="923222"/>
                </a:solidFill>
                <a:latin typeface="Calibri" panose="020F0502020204030204" pitchFamily="34" charset="0"/>
              </a:rPr>
              <a:t>Enabled</a:t>
            </a:r>
            <a:r>
              <a:rPr lang="en-US" sz="1800" dirty="0">
                <a:solidFill>
                  <a:srgbClr val="923222"/>
                </a:solidFill>
                <a:latin typeface="Calibri" panose="020F0502020204030204" pitchFamily="34" charset="0"/>
              </a:rPr>
              <a:t> </a:t>
            </a:r>
            <a:r>
              <a:rPr lang="en-US" sz="1800" dirty="0">
                <a:latin typeface="Calibri" panose="020F0502020204030204" pitchFamily="34" charset="0"/>
              </a:rPr>
              <a:t>through various types of processes and technologies.</a:t>
            </a:r>
          </a:p>
        </p:txBody>
      </p:sp>
      <p:sp>
        <p:nvSpPr>
          <p:cNvPr id="9" name="TextBox 8"/>
          <p:cNvSpPr txBox="1"/>
          <p:nvPr/>
        </p:nvSpPr>
        <p:spPr>
          <a:xfrm>
            <a:off x="9145456" y="6591300"/>
            <a:ext cx="1293944" cy="230832"/>
          </a:xfrm>
          <a:prstGeom prst="rect">
            <a:avLst/>
          </a:prstGeom>
          <a:noFill/>
        </p:spPr>
        <p:txBody>
          <a:bodyPr wrap="none" rtlCol="0">
            <a:spAutoFit/>
          </a:bodyPr>
          <a:lstStyle/>
          <a:p>
            <a:pPr algn="r"/>
            <a:r>
              <a:rPr lang="en-US" sz="900" dirty="0"/>
              <a:t>Source: SCOR Model</a:t>
            </a:r>
          </a:p>
        </p:txBody>
      </p:sp>
      <p:sp>
        <p:nvSpPr>
          <p:cNvPr id="11" name="Rectangle 10"/>
          <p:cNvSpPr/>
          <p:nvPr/>
        </p:nvSpPr>
        <p:spPr bwMode="auto">
          <a:xfrm>
            <a:off x="2647420" y="2541461"/>
            <a:ext cx="2311400" cy="3479800"/>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3" name="Rectangle 12"/>
          <p:cNvSpPr/>
          <p:nvPr/>
        </p:nvSpPr>
        <p:spPr bwMode="auto">
          <a:xfrm>
            <a:off x="4958820" y="2541461"/>
            <a:ext cx="2318280" cy="3479800"/>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4" name="Rectangle 13"/>
          <p:cNvSpPr/>
          <p:nvPr/>
        </p:nvSpPr>
        <p:spPr bwMode="auto">
          <a:xfrm>
            <a:off x="7277101" y="2541461"/>
            <a:ext cx="2312987" cy="3479800"/>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5" name="Slide Number Placeholder 14"/>
          <p:cNvSpPr>
            <a:spLocks noGrp="1"/>
          </p:cNvSpPr>
          <p:nvPr>
            <p:ph type="sldNum" sz="quarter" idx="4"/>
          </p:nvPr>
        </p:nvSpPr>
        <p:spPr>
          <a:xfrm>
            <a:off x="1609726" y="6604001"/>
            <a:ext cx="193674" cy="174779"/>
          </a:xfrm>
        </p:spPr>
        <p:txBody>
          <a:bodyPr/>
          <a:lstStyle/>
          <a:p>
            <a:fld id="{E66AA3EA-0569-43EF-BBA3-83FDB109D582}" type="slidenum">
              <a:rPr lang="en-US" smtClean="0"/>
              <a:pPr/>
              <a:t>24</a:t>
            </a:fld>
            <a:endParaRPr lang="en-US" dirty="0"/>
          </a:p>
        </p:txBody>
      </p:sp>
      <p:sp>
        <p:nvSpPr>
          <p:cNvPr id="2" name="Oval 1"/>
          <p:cNvSpPr/>
          <p:nvPr/>
        </p:nvSpPr>
        <p:spPr bwMode="auto">
          <a:xfrm>
            <a:off x="3403601" y="2700867"/>
            <a:ext cx="821267" cy="660400"/>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6" name="Oval 15"/>
          <p:cNvSpPr/>
          <p:nvPr/>
        </p:nvSpPr>
        <p:spPr bwMode="auto">
          <a:xfrm>
            <a:off x="5685367" y="2692401"/>
            <a:ext cx="821267" cy="660400"/>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7" name="Oval 16"/>
          <p:cNvSpPr/>
          <p:nvPr/>
        </p:nvSpPr>
        <p:spPr bwMode="auto">
          <a:xfrm>
            <a:off x="8051801" y="2683933"/>
            <a:ext cx="821267" cy="660400"/>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8" name="Oval 17"/>
          <p:cNvSpPr/>
          <p:nvPr/>
        </p:nvSpPr>
        <p:spPr bwMode="auto">
          <a:xfrm>
            <a:off x="1883834" y="4038601"/>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DELIVER</a:t>
            </a:r>
          </a:p>
        </p:txBody>
      </p:sp>
      <p:sp>
        <p:nvSpPr>
          <p:cNvPr id="19" name="Oval 18"/>
          <p:cNvSpPr/>
          <p:nvPr/>
        </p:nvSpPr>
        <p:spPr bwMode="auto">
          <a:xfrm>
            <a:off x="4169834" y="4038601"/>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DELIVER</a:t>
            </a:r>
          </a:p>
        </p:txBody>
      </p:sp>
      <p:sp>
        <p:nvSpPr>
          <p:cNvPr id="20" name="Oval 19"/>
          <p:cNvSpPr/>
          <p:nvPr/>
        </p:nvSpPr>
        <p:spPr bwMode="auto">
          <a:xfrm>
            <a:off x="6485467" y="4047068"/>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DELIVER</a:t>
            </a:r>
          </a:p>
        </p:txBody>
      </p:sp>
      <p:sp>
        <p:nvSpPr>
          <p:cNvPr id="24" name="Oval 23"/>
          <p:cNvSpPr/>
          <p:nvPr/>
        </p:nvSpPr>
        <p:spPr bwMode="auto">
          <a:xfrm>
            <a:off x="88095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DELIVER</a:t>
            </a:r>
          </a:p>
        </p:txBody>
      </p:sp>
      <p:sp>
        <p:nvSpPr>
          <p:cNvPr id="25" name="Oval 24"/>
          <p:cNvSpPr/>
          <p:nvPr/>
        </p:nvSpPr>
        <p:spPr bwMode="auto">
          <a:xfrm>
            <a:off x="26373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SOURCE</a:t>
            </a:r>
          </a:p>
        </p:txBody>
      </p:sp>
      <p:sp>
        <p:nvSpPr>
          <p:cNvPr id="26" name="Oval 25"/>
          <p:cNvSpPr/>
          <p:nvPr/>
        </p:nvSpPr>
        <p:spPr bwMode="auto">
          <a:xfrm>
            <a:off x="49233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SOURCE</a:t>
            </a:r>
          </a:p>
        </p:txBody>
      </p:sp>
      <p:sp>
        <p:nvSpPr>
          <p:cNvPr id="27" name="Oval 26"/>
          <p:cNvSpPr/>
          <p:nvPr/>
        </p:nvSpPr>
        <p:spPr bwMode="auto">
          <a:xfrm>
            <a:off x="72474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SOURCE</a:t>
            </a:r>
          </a:p>
        </p:txBody>
      </p:sp>
      <p:sp>
        <p:nvSpPr>
          <p:cNvPr id="28" name="Oval 27"/>
          <p:cNvSpPr/>
          <p:nvPr/>
        </p:nvSpPr>
        <p:spPr bwMode="auto">
          <a:xfrm>
            <a:off x="95715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SOURCE</a:t>
            </a:r>
          </a:p>
        </p:txBody>
      </p:sp>
      <p:sp>
        <p:nvSpPr>
          <p:cNvPr id="29" name="Oval 28"/>
          <p:cNvSpPr/>
          <p:nvPr/>
        </p:nvSpPr>
        <p:spPr bwMode="auto">
          <a:xfrm>
            <a:off x="33993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MAKE</a:t>
            </a:r>
          </a:p>
        </p:txBody>
      </p:sp>
      <p:sp>
        <p:nvSpPr>
          <p:cNvPr id="30" name="Oval 29"/>
          <p:cNvSpPr/>
          <p:nvPr/>
        </p:nvSpPr>
        <p:spPr bwMode="auto">
          <a:xfrm>
            <a:off x="56853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MAKE</a:t>
            </a:r>
          </a:p>
        </p:txBody>
      </p:sp>
      <p:sp>
        <p:nvSpPr>
          <p:cNvPr id="31" name="Oval 30"/>
          <p:cNvSpPr/>
          <p:nvPr/>
        </p:nvSpPr>
        <p:spPr bwMode="auto">
          <a:xfrm>
            <a:off x="8009467" y="4051300"/>
            <a:ext cx="821267" cy="660400"/>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200" dirty="0">
                <a:solidFill>
                  <a:schemeClr val="bg1"/>
                </a:solidFill>
                <a:latin typeface="Arial Narrow" panose="020B0606020202030204" pitchFamily="34" charset="0"/>
              </a:rPr>
              <a:t>MAKE</a:t>
            </a:r>
          </a:p>
        </p:txBody>
      </p:sp>
      <p:sp>
        <p:nvSpPr>
          <p:cNvPr id="32" name="Oval 31"/>
          <p:cNvSpPr/>
          <p:nvPr/>
        </p:nvSpPr>
        <p:spPr bwMode="auto">
          <a:xfrm>
            <a:off x="1989668" y="4792133"/>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3" name="Oval 32"/>
          <p:cNvSpPr/>
          <p:nvPr/>
        </p:nvSpPr>
        <p:spPr bwMode="auto">
          <a:xfrm>
            <a:off x="2641602" y="4787900"/>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5" name="Oval 34"/>
          <p:cNvSpPr/>
          <p:nvPr/>
        </p:nvSpPr>
        <p:spPr bwMode="auto">
          <a:xfrm>
            <a:off x="4301068" y="4792133"/>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6" name="Oval 35"/>
          <p:cNvSpPr/>
          <p:nvPr/>
        </p:nvSpPr>
        <p:spPr bwMode="auto">
          <a:xfrm>
            <a:off x="4953002" y="4787900"/>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7" name="Oval 36"/>
          <p:cNvSpPr/>
          <p:nvPr/>
        </p:nvSpPr>
        <p:spPr bwMode="auto">
          <a:xfrm>
            <a:off x="6604001" y="4792133"/>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8" name="Oval 37"/>
          <p:cNvSpPr/>
          <p:nvPr/>
        </p:nvSpPr>
        <p:spPr bwMode="auto">
          <a:xfrm>
            <a:off x="7255935" y="4787900"/>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39" name="Oval 38"/>
          <p:cNvSpPr/>
          <p:nvPr/>
        </p:nvSpPr>
        <p:spPr bwMode="auto">
          <a:xfrm>
            <a:off x="8915401" y="4792133"/>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40" name="Oval 39"/>
          <p:cNvSpPr/>
          <p:nvPr/>
        </p:nvSpPr>
        <p:spPr bwMode="auto">
          <a:xfrm>
            <a:off x="9567335" y="4787900"/>
            <a:ext cx="677333" cy="558800"/>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RETURN</a:t>
            </a:r>
          </a:p>
        </p:txBody>
      </p:sp>
      <p:sp>
        <p:nvSpPr>
          <p:cNvPr id="5" name="TextBox 4"/>
          <p:cNvSpPr txBox="1"/>
          <p:nvPr/>
        </p:nvSpPr>
        <p:spPr>
          <a:xfrm>
            <a:off x="2032725" y="5547955"/>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41" name="TextBox 40"/>
          <p:cNvSpPr txBox="1"/>
          <p:nvPr/>
        </p:nvSpPr>
        <p:spPr>
          <a:xfrm>
            <a:off x="9694461" y="5539488"/>
            <a:ext cx="575478"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42" name="TextBox 41"/>
          <p:cNvSpPr txBox="1"/>
          <p:nvPr/>
        </p:nvSpPr>
        <p:spPr>
          <a:xfrm>
            <a:off x="3332305" y="5456366"/>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43" name="TextBox 42"/>
          <p:cNvSpPr txBox="1"/>
          <p:nvPr/>
        </p:nvSpPr>
        <p:spPr>
          <a:xfrm>
            <a:off x="8003342" y="5456366"/>
            <a:ext cx="960519"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44" name="TextBox 43"/>
          <p:cNvSpPr txBox="1"/>
          <p:nvPr/>
        </p:nvSpPr>
        <p:spPr>
          <a:xfrm>
            <a:off x="5184437" y="5410201"/>
            <a:ext cx="1823127"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pic>
        <p:nvPicPr>
          <p:cNvPr id="48" name="Picture 47"/>
          <p:cNvPicPr>
            <a:picLocks noChangeAspect="1"/>
          </p:cNvPicPr>
          <p:nvPr/>
        </p:nvPicPr>
        <p:blipFill>
          <a:blip r:embed="rId3"/>
          <a:stretch>
            <a:fillRect/>
          </a:stretch>
        </p:blipFill>
        <p:spPr>
          <a:xfrm>
            <a:off x="6134100" y="1549401"/>
            <a:ext cx="3441700" cy="778789"/>
          </a:xfrm>
          <a:prstGeom prst="rect">
            <a:avLst/>
          </a:prstGeom>
        </p:spPr>
      </p:pic>
    </p:spTree>
    <p:extLst>
      <p:ext uri="{BB962C8B-B14F-4D97-AF65-F5344CB8AC3E}">
        <p14:creationId xmlns:p14="http://schemas.microsoft.com/office/powerpoint/2010/main" val="1445363225"/>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Isosceles Triangle 41"/>
          <p:cNvSpPr/>
          <p:nvPr/>
        </p:nvSpPr>
        <p:spPr bwMode="auto">
          <a:xfrm>
            <a:off x="37338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3" name="Isosceles Triangle 42"/>
          <p:cNvSpPr/>
          <p:nvPr/>
        </p:nvSpPr>
        <p:spPr bwMode="auto">
          <a:xfrm>
            <a:off x="56769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4" name="Isosceles Triangle 43"/>
          <p:cNvSpPr/>
          <p:nvPr/>
        </p:nvSpPr>
        <p:spPr bwMode="auto">
          <a:xfrm>
            <a:off x="76962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3962400"/>
            <a:ext cx="8686800" cy="2514600"/>
          </a:xfrm>
        </p:spPr>
        <p:txBody>
          <a:bodyPr/>
          <a:lstStyle/>
          <a:p>
            <a:pPr>
              <a:buClr>
                <a:srgbClr val="923222"/>
              </a:buClr>
              <a:buSzPct val="115000"/>
              <a:buFont typeface="Wingdings" panose="05000000000000000000" pitchFamily="2" charset="2"/>
              <a:buChar char="§"/>
            </a:pPr>
            <a:r>
              <a:rPr lang="en-US" sz="2000" dirty="0">
                <a:latin typeface="Calibri" panose="020F0502020204030204" pitchFamily="34" charset="0"/>
              </a:rPr>
              <a:t>Planning establishes the parameters within which the supply chain will operate. </a:t>
            </a:r>
          </a:p>
          <a:p>
            <a:pPr>
              <a:buClr>
                <a:srgbClr val="923222"/>
              </a:buClr>
              <a:buSzPct val="115000"/>
              <a:buFont typeface="Wingdings" panose="05000000000000000000" pitchFamily="2" charset="2"/>
              <a:buChar char="§"/>
            </a:pPr>
            <a:r>
              <a:rPr lang="en-US" sz="2000" dirty="0">
                <a:latin typeface="Calibri" panose="020F0502020204030204" pitchFamily="34" charset="0"/>
              </a:rPr>
              <a:t>Planning includes the determination of </a:t>
            </a:r>
            <a:r>
              <a:rPr lang="en-US" sz="2000" b="1" dirty="0">
                <a:latin typeface="Calibri" panose="020F0502020204030204" pitchFamily="34" charset="0"/>
              </a:rPr>
              <a:t>marketing and distribution channels</a:t>
            </a:r>
            <a:r>
              <a:rPr lang="en-US" sz="2000" dirty="0">
                <a:latin typeface="Calibri" panose="020F0502020204030204" pitchFamily="34" charset="0"/>
              </a:rPr>
              <a:t>, </a:t>
            </a:r>
            <a:r>
              <a:rPr lang="en-US" sz="2000" b="1" dirty="0">
                <a:latin typeface="Calibri" panose="020F0502020204030204" pitchFamily="34" charset="0"/>
              </a:rPr>
              <a:t>promotions</a:t>
            </a:r>
            <a:r>
              <a:rPr lang="en-US" sz="2000" dirty="0">
                <a:latin typeface="Calibri" panose="020F0502020204030204" pitchFamily="34" charset="0"/>
              </a:rPr>
              <a:t>, </a:t>
            </a:r>
            <a:r>
              <a:rPr lang="en-US" sz="2000" b="1" dirty="0">
                <a:latin typeface="Calibri" panose="020F0502020204030204" pitchFamily="34" charset="0"/>
              </a:rPr>
              <a:t>quantities, timing</a:t>
            </a:r>
            <a:r>
              <a:rPr lang="en-US" sz="2000" dirty="0">
                <a:latin typeface="Calibri" panose="020F0502020204030204" pitchFamily="34" charset="0"/>
              </a:rPr>
              <a:t>, </a:t>
            </a:r>
            <a:r>
              <a:rPr lang="en-US" sz="2000" b="1" dirty="0">
                <a:latin typeface="Calibri" panose="020F0502020204030204" pitchFamily="34" charset="0"/>
              </a:rPr>
              <a:t>inventory and replenishment policies</a:t>
            </a:r>
            <a:r>
              <a:rPr lang="en-US" sz="2000" dirty="0">
                <a:latin typeface="Calibri" panose="020F0502020204030204" pitchFamily="34" charset="0"/>
              </a:rPr>
              <a:t>, and </a:t>
            </a:r>
            <a:r>
              <a:rPr lang="en-US" sz="2000" b="1" dirty="0">
                <a:latin typeface="Calibri" panose="020F0502020204030204" pitchFamily="34" charset="0"/>
              </a:rPr>
              <a:t>production policies</a:t>
            </a:r>
            <a:r>
              <a:rPr lang="en-US" sz="2000" dirty="0">
                <a:latin typeface="Calibri" panose="020F0502020204030204" pitchFamily="34" charset="0"/>
              </a:rPr>
              <a:t>. </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a:t>
            </a:r>
            <a:r>
              <a:rPr lang="en-US" dirty="0" err="1"/>
              <a:t>McLaury</a:t>
            </a:r>
            <a:r>
              <a:rPr lang="en-US" dirty="0"/>
              <a:t>/</a:t>
            </a:r>
            <a:r>
              <a:rPr lang="en-US" dirty="0" err="1"/>
              <a:t>Spiegle</a:t>
            </a:r>
            <a:endParaRPr lang="en-US" dirty="0"/>
          </a:p>
        </p:txBody>
      </p:sp>
      <p:sp>
        <p:nvSpPr>
          <p:cNvPr id="6" name="Isosceles Triangle 5"/>
          <p:cNvSpPr/>
          <p:nvPr/>
        </p:nvSpPr>
        <p:spPr bwMode="auto">
          <a:xfrm>
            <a:off x="5341552"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7365508"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8" name="Isosceles Triangle 7"/>
          <p:cNvSpPr/>
          <p:nvPr/>
        </p:nvSpPr>
        <p:spPr bwMode="auto">
          <a:xfrm>
            <a:off x="3390139" y="1401624"/>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9" name="Rectangle 8"/>
          <p:cNvSpPr/>
          <p:nvPr/>
        </p:nvSpPr>
        <p:spPr bwMode="auto">
          <a:xfrm>
            <a:off x="3104952" y="922868"/>
            <a:ext cx="198043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Rectangle 9"/>
          <p:cNvSpPr/>
          <p:nvPr/>
        </p:nvSpPr>
        <p:spPr bwMode="auto">
          <a:xfrm>
            <a:off x="5085383" y="922868"/>
            <a:ext cx="1986325"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Rectangle 10"/>
          <p:cNvSpPr/>
          <p:nvPr/>
        </p:nvSpPr>
        <p:spPr bwMode="auto">
          <a:xfrm>
            <a:off x="7071707" y="922868"/>
            <a:ext cx="198179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2" name="Oval 11"/>
          <p:cNvSpPr/>
          <p:nvPr/>
        </p:nvSpPr>
        <p:spPr bwMode="auto">
          <a:xfrm>
            <a:off x="3752854" y="1051955"/>
            <a:ext cx="703670" cy="534791"/>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3" name="Oval 12"/>
          <p:cNvSpPr/>
          <p:nvPr/>
        </p:nvSpPr>
        <p:spPr bwMode="auto">
          <a:xfrm>
            <a:off x="5707893" y="1045099"/>
            <a:ext cx="703670" cy="534791"/>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4" name="Oval 13"/>
          <p:cNvSpPr/>
          <p:nvPr/>
        </p:nvSpPr>
        <p:spPr bwMode="auto">
          <a:xfrm>
            <a:off x="7735477" y="1038242"/>
            <a:ext cx="703670" cy="534791"/>
          </a:xfrm>
          <a:prstGeom prst="ellipse">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solidFill>
                <a:latin typeface="Arial Narrow" panose="020B0606020202030204" pitchFamily="34" charset="0"/>
              </a:rPr>
              <a:t>PLAN</a:t>
            </a:r>
          </a:p>
        </p:txBody>
      </p:sp>
      <p:sp>
        <p:nvSpPr>
          <p:cNvPr id="15" name="Oval 14"/>
          <p:cNvSpPr/>
          <p:nvPr/>
        </p:nvSpPr>
        <p:spPr bwMode="auto">
          <a:xfrm>
            <a:off x="2450703"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6" name="Oval 15"/>
          <p:cNvSpPr/>
          <p:nvPr/>
        </p:nvSpPr>
        <p:spPr bwMode="auto">
          <a:xfrm>
            <a:off x="4409370"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7" name="Oval 16"/>
          <p:cNvSpPr/>
          <p:nvPr/>
        </p:nvSpPr>
        <p:spPr bwMode="auto">
          <a:xfrm>
            <a:off x="6393427" y="2142107"/>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8" name="Oval 17"/>
          <p:cNvSpPr/>
          <p:nvPr/>
        </p:nvSpPr>
        <p:spPr bwMode="auto">
          <a:xfrm>
            <a:off x="8384738"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9" name="Oval 18"/>
          <p:cNvSpPr/>
          <p:nvPr/>
        </p:nvSpPr>
        <p:spPr bwMode="auto">
          <a:xfrm>
            <a:off x="309633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0" name="Oval 19"/>
          <p:cNvSpPr/>
          <p:nvPr/>
        </p:nvSpPr>
        <p:spPr bwMode="auto">
          <a:xfrm>
            <a:off x="5055004"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1" name="Oval 20"/>
          <p:cNvSpPr/>
          <p:nvPr/>
        </p:nvSpPr>
        <p:spPr bwMode="auto">
          <a:xfrm>
            <a:off x="704631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2" name="Oval 21"/>
          <p:cNvSpPr/>
          <p:nvPr/>
        </p:nvSpPr>
        <p:spPr bwMode="auto">
          <a:xfrm>
            <a:off x="903762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3" name="Oval 22"/>
          <p:cNvSpPr/>
          <p:nvPr/>
        </p:nvSpPr>
        <p:spPr bwMode="auto">
          <a:xfrm>
            <a:off x="374922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4" name="Oval 23"/>
          <p:cNvSpPr/>
          <p:nvPr/>
        </p:nvSpPr>
        <p:spPr bwMode="auto">
          <a:xfrm>
            <a:off x="5707893"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5" name="Oval 24"/>
          <p:cNvSpPr/>
          <p:nvPr/>
        </p:nvSpPr>
        <p:spPr bwMode="auto">
          <a:xfrm>
            <a:off x="7699205"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6" name="Oval 25"/>
          <p:cNvSpPr/>
          <p:nvPr/>
        </p:nvSpPr>
        <p:spPr bwMode="auto">
          <a:xfrm>
            <a:off x="254138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7" name="Oval 26"/>
          <p:cNvSpPr/>
          <p:nvPr/>
        </p:nvSpPr>
        <p:spPr bwMode="auto">
          <a:xfrm>
            <a:off x="309996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8" name="Oval 27"/>
          <p:cNvSpPr/>
          <p:nvPr/>
        </p:nvSpPr>
        <p:spPr bwMode="auto">
          <a:xfrm>
            <a:off x="452181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9" name="Oval 28"/>
          <p:cNvSpPr/>
          <p:nvPr/>
        </p:nvSpPr>
        <p:spPr bwMode="auto">
          <a:xfrm>
            <a:off x="508039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0" name="Oval 29"/>
          <p:cNvSpPr/>
          <p:nvPr/>
        </p:nvSpPr>
        <p:spPr bwMode="auto">
          <a:xfrm>
            <a:off x="649498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1" name="Oval 30"/>
          <p:cNvSpPr/>
          <p:nvPr/>
        </p:nvSpPr>
        <p:spPr bwMode="auto">
          <a:xfrm>
            <a:off x="705357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2" name="Oval 31"/>
          <p:cNvSpPr/>
          <p:nvPr/>
        </p:nvSpPr>
        <p:spPr bwMode="auto">
          <a:xfrm>
            <a:off x="847541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3" name="Oval 32"/>
          <p:cNvSpPr/>
          <p:nvPr/>
        </p:nvSpPr>
        <p:spPr bwMode="auto">
          <a:xfrm>
            <a:off x="903400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4" name="TextBox 33"/>
          <p:cNvSpPr txBox="1"/>
          <p:nvPr/>
        </p:nvSpPr>
        <p:spPr>
          <a:xfrm>
            <a:off x="2542009" y="3328254"/>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35" name="TextBox 34"/>
          <p:cNvSpPr txBox="1"/>
          <p:nvPr/>
        </p:nvSpPr>
        <p:spPr>
          <a:xfrm>
            <a:off x="9101724" y="3321398"/>
            <a:ext cx="575479"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36" name="TextBox 35"/>
          <p:cNvSpPr txBox="1"/>
          <p:nvPr/>
        </p:nvSpPr>
        <p:spPr>
          <a:xfrm>
            <a:off x="3623367" y="3245305"/>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7" name="TextBox 36"/>
          <p:cNvSpPr txBox="1"/>
          <p:nvPr/>
        </p:nvSpPr>
        <p:spPr>
          <a:xfrm>
            <a:off x="7625188" y="3245305"/>
            <a:ext cx="96052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8" name="TextBox 37"/>
          <p:cNvSpPr txBox="1"/>
          <p:nvPr/>
        </p:nvSpPr>
        <p:spPr>
          <a:xfrm>
            <a:off x="5148165" y="3199139"/>
            <a:ext cx="1823128"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25</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PLAN</a:t>
            </a:r>
          </a:p>
        </p:txBody>
      </p:sp>
    </p:spTree>
    <p:extLst>
      <p:ext uri="{BB962C8B-B14F-4D97-AF65-F5344CB8AC3E}">
        <p14:creationId xmlns:p14="http://schemas.microsoft.com/office/powerpoint/2010/main" val="164490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p:cNvSpPr/>
          <p:nvPr/>
        </p:nvSpPr>
        <p:spPr bwMode="auto">
          <a:xfrm>
            <a:off x="37338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2" name="Isosceles Triangle 41"/>
          <p:cNvSpPr/>
          <p:nvPr/>
        </p:nvSpPr>
        <p:spPr bwMode="auto">
          <a:xfrm>
            <a:off x="56769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3" name="Isosceles Triangle 42"/>
          <p:cNvSpPr/>
          <p:nvPr/>
        </p:nvSpPr>
        <p:spPr bwMode="auto">
          <a:xfrm>
            <a:off x="76962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3962400"/>
            <a:ext cx="8686800" cy="2514600"/>
          </a:xfrm>
        </p:spPr>
        <p:txBody>
          <a:bodyPr/>
          <a:lstStyle/>
          <a:p>
            <a:pPr>
              <a:lnSpc>
                <a:spcPct val="90000"/>
              </a:lnSpc>
              <a:buClr>
                <a:srgbClr val="923222"/>
              </a:buClr>
              <a:buSzPct val="115000"/>
              <a:buFont typeface="Wingdings" panose="05000000000000000000" pitchFamily="2" charset="2"/>
              <a:buChar char="§"/>
            </a:pPr>
            <a:r>
              <a:rPr lang="en-US" sz="2000" dirty="0">
                <a:latin typeface="Calibri" panose="020F0502020204030204" pitchFamily="34" charset="0"/>
              </a:rPr>
              <a:t>Sourcing is the process of </a:t>
            </a:r>
            <a:r>
              <a:rPr lang="en-US" sz="2000" b="1" dirty="0">
                <a:latin typeface="Calibri" panose="020F0502020204030204" pitchFamily="34" charset="0"/>
              </a:rPr>
              <a:t>identifying the suppliers </a:t>
            </a:r>
            <a:r>
              <a:rPr lang="en-US" sz="2000" dirty="0">
                <a:latin typeface="Calibri" panose="020F0502020204030204" pitchFamily="34" charset="0"/>
              </a:rPr>
              <a:t>that provide the materials and services needed for the supply chain to deliver the finished product(s) desired by the customer(s). </a:t>
            </a:r>
          </a:p>
          <a:p>
            <a:pPr>
              <a:lnSpc>
                <a:spcPct val="90000"/>
              </a:lnSpc>
              <a:buClr>
                <a:srgbClr val="923222"/>
              </a:buClr>
              <a:buSzPct val="115000"/>
              <a:buFont typeface="Wingdings" panose="05000000000000000000" pitchFamily="2" charset="2"/>
              <a:buChar char="§"/>
            </a:pPr>
            <a:r>
              <a:rPr lang="en-US" sz="2000" dirty="0">
                <a:latin typeface="Calibri" panose="020F0502020204030204" pitchFamily="34" charset="0"/>
              </a:rPr>
              <a:t>This phase involves not only identifying reliable suppliers but also </a:t>
            </a:r>
            <a:r>
              <a:rPr lang="en-US" sz="2000" b="1" dirty="0">
                <a:latin typeface="Calibri" panose="020F0502020204030204" pitchFamily="34" charset="0"/>
              </a:rPr>
              <a:t>building a strong relationship </a:t>
            </a:r>
            <a:r>
              <a:rPr lang="en-US" sz="2000" dirty="0">
                <a:latin typeface="Calibri" panose="020F0502020204030204" pitchFamily="34" charset="0"/>
              </a:rPr>
              <a:t>with those suppliers. </a:t>
            </a:r>
          </a:p>
          <a:p>
            <a:pPr>
              <a:lnSpc>
                <a:spcPct val="90000"/>
              </a:lnSpc>
              <a:buClr>
                <a:srgbClr val="923222"/>
              </a:buClr>
              <a:buSzPct val="115000"/>
              <a:buFont typeface="Wingdings" panose="05000000000000000000" pitchFamily="2" charset="2"/>
              <a:buChar char="§"/>
            </a:pPr>
            <a:r>
              <a:rPr lang="en-US" sz="2000" dirty="0">
                <a:latin typeface="Calibri" panose="020F0502020204030204" pitchFamily="34" charset="0"/>
              </a:rPr>
              <a:t>Supply chain managers must also </a:t>
            </a:r>
            <a:r>
              <a:rPr lang="en-US" sz="2000" b="1" dirty="0">
                <a:latin typeface="Calibri" panose="020F0502020204030204" pitchFamily="34" charset="0"/>
              </a:rPr>
              <a:t>develop pricing, shipping, delivery, and payment processes </a:t>
            </a:r>
            <a:r>
              <a:rPr lang="en-US" sz="2000" dirty="0">
                <a:latin typeface="Calibri" panose="020F0502020204030204" pitchFamily="34" charset="0"/>
              </a:rPr>
              <a:t>with suppliers and create </a:t>
            </a:r>
            <a:r>
              <a:rPr lang="en-US" sz="2000" b="1" dirty="0">
                <a:latin typeface="Calibri" panose="020F0502020204030204" pitchFamily="34" charset="0"/>
              </a:rPr>
              <a:t>metrics for monitoring </a:t>
            </a:r>
            <a:r>
              <a:rPr lang="en-US" sz="2000" dirty="0">
                <a:latin typeface="Calibri" panose="020F0502020204030204" pitchFamily="34" charset="0"/>
              </a:rPr>
              <a:t>and improving the performance</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McLaury/</a:t>
            </a:r>
            <a:r>
              <a:rPr lang="en-US" dirty="0" err="1"/>
              <a:t>Spiegle</a:t>
            </a:r>
            <a:endParaRPr lang="en-US" dirty="0"/>
          </a:p>
        </p:txBody>
      </p:sp>
      <p:sp>
        <p:nvSpPr>
          <p:cNvPr id="6" name="Isosceles Triangle 5"/>
          <p:cNvSpPr/>
          <p:nvPr/>
        </p:nvSpPr>
        <p:spPr bwMode="auto">
          <a:xfrm>
            <a:off x="5341552"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7365508"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8" name="Isosceles Triangle 7"/>
          <p:cNvSpPr/>
          <p:nvPr/>
        </p:nvSpPr>
        <p:spPr bwMode="auto">
          <a:xfrm>
            <a:off x="3390139" y="1401624"/>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9" name="Rectangle 8"/>
          <p:cNvSpPr/>
          <p:nvPr/>
        </p:nvSpPr>
        <p:spPr bwMode="auto">
          <a:xfrm>
            <a:off x="3104952" y="922868"/>
            <a:ext cx="198043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Rectangle 9"/>
          <p:cNvSpPr/>
          <p:nvPr/>
        </p:nvSpPr>
        <p:spPr bwMode="auto">
          <a:xfrm>
            <a:off x="5085383" y="922868"/>
            <a:ext cx="1986325"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Rectangle 10"/>
          <p:cNvSpPr/>
          <p:nvPr/>
        </p:nvSpPr>
        <p:spPr bwMode="auto">
          <a:xfrm>
            <a:off x="7071707" y="922868"/>
            <a:ext cx="198179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2" name="Oval 11"/>
          <p:cNvSpPr/>
          <p:nvPr/>
        </p:nvSpPr>
        <p:spPr bwMode="auto">
          <a:xfrm>
            <a:off x="3752854" y="1051955"/>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3" name="Oval 12"/>
          <p:cNvSpPr/>
          <p:nvPr/>
        </p:nvSpPr>
        <p:spPr bwMode="auto">
          <a:xfrm>
            <a:off x="5707893" y="1045099"/>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4" name="Oval 13"/>
          <p:cNvSpPr/>
          <p:nvPr/>
        </p:nvSpPr>
        <p:spPr bwMode="auto">
          <a:xfrm>
            <a:off x="7735477" y="1038242"/>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5" name="Oval 14"/>
          <p:cNvSpPr/>
          <p:nvPr/>
        </p:nvSpPr>
        <p:spPr bwMode="auto">
          <a:xfrm>
            <a:off x="2450703"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6" name="Oval 15"/>
          <p:cNvSpPr/>
          <p:nvPr/>
        </p:nvSpPr>
        <p:spPr bwMode="auto">
          <a:xfrm>
            <a:off x="4409370"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7" name="Oval 16"/>
          <p:cNvSpPr/>
          <p:nvPr/>
        </p:nvSpPr>
        <p:spPr bwMode="auto">
          <a:xfrm>
            <a:off x="6393427" y="2142107"/>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8" name="Oval 17"/>
          <p:cNvSpPr/>
          <p:nvPr/>
        </p:nvSpPr>
        <p:spPr bwMode="auto">
          <a:xfrm>
            <a:off x="8384738"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23" name="Oval 22"/>
          <p:cNvSpPr/>
          <p:nvPr/>
        </p:nvSpPr>
        <p:spPr bwMode="auto">
          <a:xfrm>
            <a:off x="374922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4" name="Oval 23"/>
          <p:cNvSpPr/>
          <p:nvPr/>
        </p:nvSpPr>
        <p:spPr bwMode="auto">
          <a:xfrm>
            <a:off x="5707893"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5" name="Oval 24"/>
          <p:cNvSpPr/>
          <p:nvPr/>
        </p:nvSpPr>
        <p:spPr bwMode="auto">
          <a:xfrm>
            <a:off x="7699205"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6" name="Oval 25"/>
          <p:cNvSpPr/>
          <p:nvPr/>
        </p:nvSpPr>
        <p:spPr bwMode="auto">
          <a:xfrm>
            <a:off x="254138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7" name="Oval 26"/>
          <p:cNvSpPr/>
          <p:nvPr/>
        </p:nvSpPr>
        <p:spPr bwMode="auto">
          <a:xfrm>
            <a:off x="309996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8" name="Oval 27"/>
          <p:cNvSpPr/>
          <p:nvPr/>
        </p:nvSpPr>
        <p:spPr bwMode="auto">
          <a:xfrm>
            <a:off x="452181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9" name="Oval 28"/>
          <p:cNvSpPr/>
          <p:nvPr/>
        </p:nvSpPr>
        <p:spPr bwMode="auto">
          <a:xfrm>
            <a:off x="508039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0" name="Oval 29"/>
          <p:cNvSpPr/>
          <p:nvPr/>
        </p:nvSpPr>
        <p:spPr bwMode="auto">
          <a:xfrm>
            <a:off x="649498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1" name="Oval 30"/>
          <p:cNvSpPr/>
          <p:nvPr/>
        </p:nvSpPr>
        <p:spPr bwMode="auto">
          <a:xfrm>
            <a:off x="705357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2" name="Oval 31"/>
          <p:cNvSpPr/>
          <p:nvPr/>
        </p:nvSpPr>
        <p:spPr bwMode="auto">
          <a:xfrm>
            <a:off x="847541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3" name="Oval 32"/>
          <p:cNvSpPr/>
          <p:nvPr/>
        </p:nvSpPr>
        <p:spPr bwMode="auto">
          <a:xfrm>
            <a:off x="903400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4" name="TextBox 33"/>
          <p:cNvSpPr txBox="1"/>
          <p:nvPr/>
        </p:nvSpPr>
        <p:spPr>
          <a:xfrm>
            <a:off x="2542009" y="3328254"/>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35" name="TextBox 34"/>
          <p:cNvSpPr txBox="1"/>
          <p:nvPr/>
        </p:nvSpPr>
        <p:spPr>
          <a:xfrm>
            <a:off x="9101724" y="3321398"/>
            <a:ext cx="575479"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36" name="TextBox 35"/>
          <p:cNvSpPr txBox="1"/>
          <p:nvPr/>
        </p:nvSpPr>
        <p:spPr>
          <a:xfrm>
            <a:off x="3623367" y="3245305"/>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7" name="TextBox 36"/>
          <p:cNvSpPr txBox="1"/>
          <p:nvPr/>
        </p:nvSpPr>
        <p:spPr>
          <a:xfrm>
            <a:off x="7625188" y="3245305"/>
            <a:ext cx="96052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8" name="TextBox 37"/>
          <p:cNvSpPr txBox="1"/>
          <p:nvPr/>
        </p:nvSpPr>
        <p:spPr>
          <a:xfrm>
            <a:off x="5148165" y="3199139"/>
            <a:ext cx="1823128"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26</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SOURCE</a:t>
            </a:r>
          </a:p>
        </p:txBody>
      </p:sp>
      <p:sp>
        <p:nvSpPr>
          <p:cNvPr id="19" name="Oval 18"/>
          <p:cNvSpPr/>
          <p:nvPr/>
        </p:nvSpPr>
        <p:spPr bwMode="auto">
          <a:xfrm>
            <a:off x="3106330" y="2132905"/>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SOURCE</a:t>
            </a:r>
          </a:p>
        </p:txBody>
      </p:sp>
      <p:sp>
        <p:nvSpPr>
          <p:cNvPr id="20" name="Oval 19"/>
          <p:cNvSpPr/>
          <p:nvPr/>
        </p:nvSpPr>
        <p:spPr bwMode="auto">
          <a:xfrm>
            <a:off x="5055004"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SOURCE</a:t>
            </a:r>
          </a:p>
        </p:txBody>
      </p:sp>
      <p:sp>
        <p:nvSpPr>
          <p:cNvPr id="21" name="Oval 20"/>
          <p:cNvSpPr/>
          <p:nvPr/>
        </p:nvSpPr>
        <p:spPr bwMode="auto">
          <a:xfrm>
            <a:off x="7046316"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SOURCE</a:t>
            </a:r>
          </a:p>
        </p:txBody>
      </p:sp>
      <p:sp>
        <p:nvSpPr>
          <p:cNvPr id="22" name="Oval 21"/>
          <p:cNvSpPr/>
          <p:nvPr/>
        </p:nvSpPr>
        <p:spPr bwMode="auto">
          <a:xfrm>
            <a:off x="9037627"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SOURCE</a:t>
            </a:r>
          </a:p>
        </p:txBody>
      </p:sp>
    </p:spTree>
    <p:extLst>
      <p:ext uri="{BB962C8B-B14F-4D97-AF65-F5344CB8AC3E}">
        <p14:creationId xmlns:p14="http://schemas.microsoft.com/office/powerpoint/2010/main" val="1445428563"/>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p:cNvSpPr/>
          <p:nvPr/>
        </p:nvSpPr>
        <p:spPr bwMode="auto">
          <a:xfrm>
            <a:off x="37338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2" name="Isosceles Triangle 41"/>
          <p:cNvSpPr/>
          <p:nvPr/>
        </p:nvSpPr>
        <p:spPr bwMode="auto">
          <a:xfrm>
            <a:off x="56769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3" name="Isosceles Triangle 42"/>
          <p:cNvSpPr/>
          <p:nvPr/>
        </p:nvSpPr>
        <p:spPr bwMode="auto">
          <a:xfrm>
            <a:off x="76962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3962400"/>
            <a:ext cx="8686800" cy="2514600"/>
          </a:xfrm>
        </p:spPr>
        <p:txBody>
          <a:bodyPr/>
          <a:lstStyle/>
          <a:p>
            <a:pPr>
              <a:buClr>
                <a:srgbClr val="923222"/>
              </a:buClr>
              <a:buSzPct val="115000"/>
              <a:buFont typeface="Wingdings" panose="05000000000000000000" pitchFamily="2" charset="2"/>
              <a:buChar char="§"/>
            </a:pPr>
            <a:r>
              <a:rPr lang="en-US" sz="2000" dirty="0">
                <a:latin typeface="Calibri" panose="020F0502020204030204" pitchFamily="34" charset="0"/>
              </a:rPr>
              <a:t>Make or manufacturing is the series of operations performed to </a:t>
            </a:r>
            <a:r>
              <a:rPr lang="en-US" sz="2000" b="1" dirty="0">
                <a:latin typeface="Calibri" panose="020F0502020204030204" pitchFamily="34" charset="0"/>
              </a:rPr>
              <a:t>convert materials into a finished product</a:t>
            </a:r>
            <a:r>
              <a:rPr lang="en-US" sz="2000" dirty="0">
                <a:latin typeface="Calibri" panose="020F0502020204030204" pitchFamily="34" charset="0"/>
              </a:rPr>
              <a:t>.  </a:t>
            </a:r>
          </a:p>
          <a:p>
            <a:pPr>
              <a:buClr>
                <a:srgbClr val="923222"/>
              </a:buClr>
              <a:buSzPct val="115000"/>
              <a:buFont typeface="Wingdings" panose="05000000000000000000" pitchFamily="2" charset="2"/>
              <a:buChar char="§"/>
            </a:pPr>
            <a:r>
              <a:rPr lang="en-US" sz="2000" dirty="0">
                <a:latin typeface="Calibri" panose="020F0502020204030204" pitchFamily="34" charset="0"/>
              </a:rPr>
              <a:t>Finished product is </a:t>
            </a:r>
            <a:r>
              <a:rPr lang="en-US" sz="2000" b="1" dirty="0">
                <a:latin typeface="Calibri" panose="020F0502020204030204" pitchFamily="34" charset="0"/>
              </a:rPr>
              <a:t>manufactured</a:t>
            </a:r>
            <a:r>
              <a:rPr lang="en-US" sz="2000" dirty="0">
                <a:latin typeface="Calibri" panose="020F0502020204030204" pitchFamily="34" charset="0"/>
              </a:rPr>
              <a:t>, </a:t>
            </a:r>
            <a:r>
              <a:rPr lang="en-US" sz="2000" b="1" dirty="0">
                <a:latin typeface="Calibri" panose="020F0502020204030204" pitchFamily="34" charset="0"/>
              </a:rPr>
              <a:t>tested</a:t>
            </a:r>
            <a:r>
              <a:rPr lang="en-US" sz="2000" dirty="0">
                <a:latin typeface="Calibri" panose="020F0502020204030204" pitchFamily="34" charset="0"/>
              </a:rPr>
              <a:t>, </a:t>
            </a:r>
            <a:r>
              <a:rPr lang="en-US" sz="2000" b="1" dirty="0">
                <a:latin typeface="Calibri" panose="020F0502020204030204" pitchFamily="34" charset="0"/>
              </a:rPr>
              <a:t>packaged</a:t>
            </a:r>
            <a:r>
              <a:rPr lang="en-US" sz="2000" dirty="0">
                <a:latin typeface="Calibri" panose="020F0502020204030204" pitchFamily="34" charset="0"/>
              </a:rPr>
              <a:t>, and </a:t>
            </a:r>
            <a:r>
              <a:rPr lang="en-US" sz="2000" b="1" dirty="0">
                <a:latin typeface="Calibri" panose="020F0502020204030204" pitchFamily="34" charset="0"/>
              </a:rPr>
              <a:t>scheduled for delivery</a:t>
            </a:r>
            <a:r>
              <a:rPr lang="en-US" sz="2000" dirty="0">
                <a:latin typeface="Calibri" panose="020F0502020204030204" pitchFamily="34" charset="0"/>
              </a:rPr>
              <a:t>. </a:t>
            </a:r>
          </a:p>
          <a:p>
            <a:pPr>
              <a:buClr>
                <a:srgbClr val="923222"/>
              </a:buClr>
              <a:buSzPct val="115000"/>
              <a:buFont typeface="Wingdings" panose="05000000000000000000" pitchFamily="2" charset="2"/>
              <a:buChar char="§"/>
            </a:pPr>
            <a:r>
              <a:rPr lang="en-US" sz="2000" b="1" dirty="0">
                <a:latin typeface="Calibri" panose="020F0502020204030204" pitchFamily="34" charset="0"/>
              </a:rPr>
              <a:t>Quality management </a:t>
            </a:r>
            <a:r>
              <a:rPr lang="en-US" sz="2000" dirty="0">
                <a:latin typeface="Calibri" panose="020F0502020204030204" pitchFamily="34" charset="0"/>
              </a:rPr>
              <a:t>is an important aspect of the manufacturing process. </a:t>
            </a:r>
          </a:p>
          <a:p>
            <a:pPr>
              <a:buClr>
                <a:srgbClr val="923222"/>
              </a:buClr>
              <a:buSzPct val="115000"/>
              <a:buFont typeface="Wingdings" panose="05000000000000000000" pitchFamily="2" charset="2"/>
              <a:buChar char="§"/>
            </a:pPr>
            <a:r>
              <a:rPr lang="en-US" sz="2000" dirty="0">
                <a:latin typeface="Calibri" panose="020F0502020204030204" pitchFamily="34" charset="0"/>
              </a:rPr>
              <a:t>This is </a:t>
            </a:r>
            <a:r>
              <a:rPr lang="en-US" sz="2000" b="1" dirty="0">
                <a:latin typeface="Calibri" panose="020F0502020204030204" pitchFamily="34" charset="0"/>
              </a:rPr>
              <a:t>the most metric-intensive portion of the supply chain</a:t>
            </a:r>
            <a:r>
              <a:rPr lang="en-US" sz="2000" dirty="0">
                <a:latin typeface="Calibri" panose="020F0502020204030204" pitchFamily="34" charset="0"/>
              </a:rPr>
              <a:t>, where companies are able to measure quality levels, production output, and worker productivity. </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a:t>
            </a:r>
            <a:r>
              <a:rPr lang="en-US" dirty="0" err="1"/>
              <a:t>McLaury</a:t>
            </a:r>
            <a:r>
              <a:rPr lang="en-US" dirty="0"/>
              <a:t>/</a:t>
            </a:r>
            <a:r>
              <a:rPr lang="en-US" dirty="0" err="1"/>
              <a:t>Spiegle</a:t>
            </a:r>
            <a:endParaRPr lang="en-US" dirty="0"/>
          </a:p>
        </p:txBody>
      </p:sp>
      <p:sp>
        <p:nvSpPr>
          <p:cNvPr id="6" name="Isosceles Triangle 5"/>
          <p:cNvSpPr/>
          <p:nvPr/>
        </p:nvSpPr>
        <p:spPr bwMode="auto">
          <a:xfrm>
            <a:off x="5341552"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7365508"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8" name="Isosceles Triangle 7"/>
          <p:cNvSpPr/>
          <p:nvPr/>
        </p:nvSpPr>
        <p:spPr bwMode="auto">
          <a:xfrm>
            <a:off x="3390139" y="1401624"/>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9" name="Rectangle 8"/>
          <p:cNvSpPr/>
          <p:nvPr/>
        </p:nvSpPr>
        <p:spPr bwMode="auto">
          <a:xfrm>
            <a:off x="3104952" y="922868"/>
            <a:ext cx="198043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Rectangle 9"/>
          <p:cNvSpPr/>
          <p:nvPr/>
        </p:nvSpPr>
        <p:spPr bwMode="auto">
          <a:xfrm>
            <a:off x="5085383" y="922868"/>
            <a:ext cx="1986325"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Rectangle 10"/>
          <p:cNvSpPr/>
          <p:nvPr/>
        </p:nvSpPr>
        <p:spPr bwMode="auto">
          <a:xfrm>
            <a:off x="7071707" y="922868"/>
            <a:ext cx="198179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2" name="Oval 11"/>
          <p:cNvSpPr/>
          <p:nvPr/>
        </p:nvSpPr>
        <p:spPr bwMode="auto">
          <a:xfrm>
            <a:off x="3752854" y="1051955"/>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3" name="Oval 12"/>
          <p:cNvSpPr/>
          <p:nvPr/>
        </p:nvSpPr>
        <p:spPr bwMode="auto">
          <a:xfrm>
            <a:off x="5707893" y="1045099"/>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4" name="Oval 13"/>
          <p:cNvSpPr/>
          <p:nvPr/>
        </p:nvSpPr>
        <p:spPr bwMode="auto">
          <a:xfrm>
            <a:off x="7735477" y="1038242"/>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5" name="Oval 14"/>
          <p:cNvSpPr/>
          <p:nvPr/>
        </p:nvSpPr>
        <p:spPr bwMode="auto">
          <a:xfrm>
            <a:off x="2450703"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6" name="Oval 15"/>
          <p:cNvSpPr/>
          <p:nvPr/>
        </p:nvSpPr>
        <p:spPr bwMode="auto">
          <a:xfrm>
            <a:off x="4409370"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7" name="Oval 16"/>
          <p:cNvSpPr/>
          <p:nvPr/>
        </p:nvSpPr>
        <p:spPr bwMode="auto">
          <a:xfrm>
            <a:off x="6393427" y="2142107"/>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8" name="Oval 17"/>
          <p:cNvSpPr/>
          <p:nvPr/>
        </p:nvSpPr>
        <p:spPr bwMode="auto">
          <a:xfrm>
            <a:off x="8384738"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9" name="Oval 18"/>
          <p:cNvSpPr/>
          <p:nvPr/>
        </p:nvSpPr>
        <p:spPr bwMode="auto">
          <a:xfrm>
            <a:off x="309633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0" name="Oval 19"/>
          <p:cNvSpPr/>
          <p:nvPr/>
        </p:nvSpPr>
        <p:spPr bwMode="auto">
          <a:xfrm>
            <a:off x="5055004"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1" name="Oval 20"/>
          <p:cNvSpPr/>
          <p:nvPr/>
        </p:nvSpPr>
        <p:spPr bwMode="auto">
          <a:xfrm>
            <a:off x="704631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2" name="Oval 21"/>
          <p:cNvSpPr/>
          <p:nvPr/>
        </p:nvSpPr>
        <p:spPr bwMode="auto">
          <a:xfrm>
            <a:off x="903762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3" name="Oval 22"/>
          <p:cNvSpPr/>
          <p:nvPr/>
        </p:nvSpPr>
        <p:spPr bwMode="auto">
          <a:xfrm>
            <a:off x="3749226"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MAKE</a:t>
            </a:r>
          </a:p>
        </p:txBody>
      </p:sp>
      <p:sp>
        <p:nvSpPr>
          <p:cNvPr id="24" name="Oval 23"/>
          <p:cNvSpPr/>
          <p:nvPr/>
        </p:nvSpPr>
        <p:spPr bwMode="auto">
          <a:xfrm>
            <a:off x="5707893"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MAKE</a:t>
            </a:r>
          </a:p>
        </p:txBody>
      </p:sp>
      <p:sp>
        <p:nvSpPr>
          <p:cNvPr id="25" name="Oval 24"/>
          <p:cNvSpPr/>
          <p:nvPr/>
        </p:nvSpPr>
        <p:spPr bwMode="auto">
          <a:xfrm>
            <a:off x="7699205"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MAKE</a:t>
            </a:r>
          </a:p>
        </p:txBody>
      </p:sp>
      <p:sp>
        <p:nvSpPr>
          <p:cNvPr id="26" name="Oval 25"/>
          <p:cNvSpPr/>
          <p:nvPr/>
        </p:nvSpPr>
        <p:spPr bwMode="auto">
          <a:xfrm>
            <a:off x="254138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7" name="Oval 26"/>
          <p:cNvSpPr/>
          <p:nvPr/>
        </p:nvSpPr>
        <p:spPr bwMode="auto">
          <a:xfrm>
            <a:off x="309996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8" name="Oval 27"/>
          <p:cNvSpPr/>
          <p:nvPr/>
        </p:nvSpPr>
        <p:spPr bwMode="auto">
          <a:xfrm>
            <a:off x="452181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9" name="Oval 28"/>
          <p:cNvSpPr/>
          <p:nvPr/>
        </p:nvSpPr>
        <p:spPr bwMode="auto">
          <a:xfrm>
            <a:off x="508039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0" name="Oval 29"/>
          <p:cNvSpPr/>
          <p:nvPr/>
        </p:nvSpPr>
        <p:spPr bwMode="auto">
          <a:xfrm>
            <a:off x="649498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1" name="Oval 30"/>
          <p:cNvSpPr/>
          <p:nvPr/>
        </p:nvSpPr>
        <p:spPr bwMode="auto">
          <a:xfrm>
            <a:off x="705357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2" name="Oval 31"/>
          <p:cNvSpPr/>
          <p:nvPr/>
        </p:nvSpPr>
        <p:spPr bwMode="auto">
          <a:xfrm>
            <a:off x="847541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3" name="Oval 32"/>
          <p:cNvSpPr/>
          <p:nvPr/>
        </p:nvSpPr>
        <p:spPr bwMode="auto">
          <a:xfrm>
            <a:off x="903400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4" name="TextBox 33"/>
          <p:cNvSpPr txBox="1"/>
          <p:nvPr/>
        </p:nvSpPr>
        <p:spPr>
          <a:xfrm>
            <a:off x="2542009" y="3328254"/>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35" name="TextBox 34"/>
          <p:cNvSpPr txBox="1"/>
          <p:nvPr/>
        </p:nvSpPr>
        <p:spPr>
          <a:xfrm>
            <a:off x="9101724" y="3321398"/>
            <a:ext cx="575479"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36" name="TextBox 35"/>
          <p:cNvSpPr txBox="1"/>
          <p:nvPr/>
        </p:nvSpPr>
        <p:spPr>
          <a:xfrm>
            <a:off x="3623367" y="3245305"/>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7" name="TextBox 36"/>
          <p:cNvSpPr txBox="1"/>
          <p:nvPr/>
        </p:nvSpPr>
        <p:spPr>
          <a:xfrm>
            <a:off x="7625188" y="3245305"/>
            <a:ext cx="96052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8" name="TextBox 37"/>
          <p:cNvSpPr txBox="1"/>
          <p:nvPr/>
        </p:nvSpPr>
        <p:spPr>
          <a:xfrm>
            <a:off x="5148165" y="3199139"/>
            <a:ext cx="1823128"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27</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MAKE</a:t>
            </a:r>
          </a:p>
        </p:txBody>
      </p:sp>
    </p:spTree>
    <p:extLst>
      <p:ext uri="{BB962C8B-B14F-4D97-AF65-F5344CB8AC3E}">
        <p14:creationId xmlns:p14="http://schemas.microsoft.com/office/powerpoint/2010/main" val="3447996349"/>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p:cNvSpPr/>
          <p:nvPr/>
        </p:nvSpPr>
        <p:spPr bwMode="auto">
          <a:xfrm>
            <a:off x="37338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2" name="Isosceles Triangle 41"/>
          <p:cNvSpPr/>
          <p:nvPr/>
        </p:nvSpPr>
        <p:spPr bwMode="auto">
          <a:xfrm>
            <a:off x="56769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3" name="Isosceles Triangle 42"/>
          <p:cNvSpPr/>
          <p:nvPr/>
        </p:nvSpPr>
        <p:spPr bwMode="auto">
          <a:xfrm>
            <a:off x="76962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3962400"/>
            <a:ext cx="8686800" cy="2514600"/>
          </a:xfrm>
        </p:spPr>
        <p:txBody>
          <a:bodyPr/>
          <a:lstStyle/>
          <a:p>
            <a:pPr>
              <a:buClr>
                <a:srgbClr val="923222"/>
              </a:buClr>
              <a:buSzPct val="115000"/>
              <a:buFont typeface="Wingdings" panose="05000000000000000000" pitchFamily="2" charset="2"/>
              <a:buChar char="§"/>
            </a:pPr>
            <a:r>
              <a:rPr lang="en-US" sz="2000" dirty="0">
                <a:latin typeface="Calibri" panose="020F0502020204030204" pitchFamily="34" charset="0"/>
              </a:rPr>
              <a:t>Also known as the </a:t>
            </a:r>
            <a:r>
              <a:rPr lang="en-US" sz="2000" b="1" u="sng" dirty="0">
                <a:latin typeface="Calibri" panose="020F0502020204030204" pitchFamily="34" charset="0"/>
              </a:rPr>
              <a:t>Logistics</a:t>
            </a:r>
            <a:r>
              <a:rPr lang="en-US" sz="2000" dirty="0">
                <a:latin typeface="Calibri" panose="020F0502020204030204" pitchFamily="34" charset="0"/>
              </a:rPr>
              <a:t> phase, this is the part of supply chain management that oversees the planning and execution of the forward flow of goods and related information between various points in the supply chain to meet customer requirements. </a:t>
            </a:r>
          </a:p>
          <a:p>
            <a:pPr>
              <a:buClr>
                <a:srgbClr val="923222"/>
              </a:buClr>
              <a:buSzPct val="115000"/>
              <a:buFont typeface="Wingdings" panose="05000000000000000000" pitchFamily="2" charset="2"/>
              <a:buChar char="§"/>
            </a:pPr>
            <a:r>
              <a:rPr lang="en-US" sz="2000" dirty="0">
                <a:latin typeface="Calibri" panose="020F0502020204030204" pitchFamily="34" charset="0"/>
              </a:rPr>
              <a:t>Where companies coordinate the receipt of orders from customers</a:t>
            </a:r>
            <a:r>
              <a:rPr lang="en-US" sz="2000" b="1" dirty="0">
                <a:latin typeface="Calibri" panose="020F0502020204030204" pitchFamily="34" charset="0"/>
              </a:rPr>
              <a:t>, develop a network of warehouses</a:t>
            </a:r>
            <a:r>
              <a:rPr lang="en-US" sz="2000" dirty="0">
                <a:latin typeface="Calibri" panose="020F0502020204030204" pitchFamily="34" charset="0"/>
              </a:rPr>
              <a:t>, pick carriers to transport products to customers, and set up an invoicing system to receive payments, among other aspects. </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a:t>
            </a:r>
            <a:r>
              <a:rPr lang="en-US" dirty="0" err="1"/>
              <a:t>McLaury</a:t>
            </a:r>
            <a:r>
              <a:rPr lang="en-US" dirty="0"/>
              <a:t>/</a:t>
            </a:r>
            <a:r>
              <a:rPr lang="en-US" dirty="0" err="1"/>
              <a:t>Spiegle</a:t>
            </a:r>
            <a:endParaRPr lang="en-US" dirty="0"/>
          </a:p>
        </p:txBody>
      </p:sp>
      <p:sp>
        <p:nvSpPr>
          <p:cNvPr id="6" name="Isosceles Triangle 5"/>
          <p:cNvSpPr/>
          <p:nvPr/>
        </p:nvSpPr>
        <p:spPr bwMode="auto">
          <a:xfrm>
            <a:off x="5341552"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7365508"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8" name="Isosceles Triangle 7"/>
          <p:cNvSpPr/>
          <p:nvPr/>
        </p:nvSpPr>
        <p:spPr bwMode="auto">
          <a:xfrm>
            <a:off x="3390139" y="1401624"/>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9" name="Rectangle 8"/>
          <p:cNvSpPr/>
          <p:nvPr/>
        </p:nvSpPr>
        <p:spPr bwMode="auto">
          <a:xfrm>
            <a:off x="3104952" y="922868"/>
            <a:ext cx="198043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Rectangle 9"/>
          <p:cNvSpPr/>
          <p:nvPr/>
        </p:nvSpPr>
        <p:spPr bwMode="auto">
          <a:xfrm>
            <a:off x="5085383" y="922868"/>
            <a:ext cx="1986325"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Rectangle 10"/>
          <p:cNvSpPr/>
          <p:nvPr/>
        </p:nvSpPr>
        <p:spPr bwMode="auto">
          <a:xfrm>
            <a:off x="7071707" y="922868"/>
            <a:ext cx="198179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2" name="Oval 11"/>
          <p:cNvSpPr/>
          <p:nvPr/>
        </p:nvSpPr>
        <p:spPr bwMode="auto">
          <a:xfrm>
            <a:off x="3752854" y="1051955"/>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3" name="Oval 12"/>
          <p:cNvSpPr/>
          <p:nvPr/>
        </p:nvSpPr>
        <p:spPr bwMode="auto">
          <a:xfrm>
            <a:off x="5707893" y="1045099"/>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4" name="Oval 13"/>
          <p:cNvSpPr/>
          <p:nvPr/>
        </p:nvSpPr>
        <p:spPr bwMode="auto">
          <a:xfrm>
            <a:off x="7735477" y="1038242"/>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9" name="Oval 18"/>
          <p:cNvSpPr/>
          <p:nvPr/>
        </p:nvSpPr>
        <p:spPr bwMode="auto">
          <a:xfrm>
            <a:off x="309633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0" name="Oval 19"/>
          <p:cNvSpPr/>
          <p:nvPr/>
        </p:nvSpPr>
        <p:spPr bwMode="auto">
          <a:xfrm>
            <a:off x="5055004"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1" name="Oval 20"/>
          <p:cNvSpPr/>
          <p:nvPr/>
        </p:nvSpPr>
        <p:spPr bwMode="auto">
          <a:xfrm>
            <a:off x="704631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2" name="Oval 21"/>
          <p:cNvSpPr/>
          <p:nvPr/>
        </p:nvSpPr>
        <p:spPr bwMode="auto">
          <a:xfrm>
            <a:off x="903762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3" name="Oval 22"/>
          <p:cNvSpPr/>
          <p:nvPr/>
        </p:nvSpPr>
        <p:spPr bwMode="auto">
          <a:xfrm>
            <a:off x="374922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4" name="Oval 23"/>
          <p:cNvSpPr/>
          <p:nvPr/>
        </p:nvSpPr>
        <p:spPr bwMode="auto">
          <a:xfrm>
            <a:off x="5707893"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5" name="Oval 24"/>
          <p:cNvSpPr/>
          <p:nvPr/>
        </p:nvSpPr>
        <p:spPr bwMode="auto">
          <a:xfrm>
            <a:off x="7699205"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6" name="Oval 25"/>
          <p:cNvSpPr/>
          <p:nvPr/>
        </p:nvSpPr>
        <p:spPr bwMode="auto">
          <a:xfrm>
            <a:off x="254138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7" name="Oval 26"/>
          <p:cNvSpPr/>
          <p:nvPr/>
        </p:nvSpPr>
        <p:spPr bwMode="auto">
          <a:xfrm>
            <a:off x="309996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8" name="Oval 27"/>
          <p:cNvSpPr/>
          <p:nvPr/>
        </p:nvSpPr>
        <p:spPr bwMode="auto">
          <a:xfrm>
            <a:off x="4521813"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29" name="Oval 28"/>
          <p:cNvSpPr/>
          <p:nvPr/>
        </p:nvSpPr>
        <p:spPr bwMode="auto">
          <a:xfrm>
            <a:off x="5080396"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0" name="Oval 29"/>
          <p:cNvSpPr/>
          <p:nvPr/>
        </p:nvSpPr>
        <p:spPr bwMode="auto">
          <a:xfrm>
            <a:off x="649498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1" name="Oval 30"/>
          <p:cNvSpPr/>
          <p:nvPr/>
        </p:nvSpPr>
        <p:spPr bwMode="auto">
          <a:xfrm>
            <a:off x="705357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2" name="Oval 31"/>
          <p:cNvSpPr/>
          <p:nvPr/>
        </p:nvSpPr>
        <p:spPr bwMode="auto">
          <a:xfrm>
            <a:off x="8475418" y="2745459"/>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3" name="Oval 32"/>
          <p:cNvSpPr/>
          <p:nvPr/>
        </p:nvSpPr>
        <p:spPr bwMode="auto">
          <a:xfrm>
            <a:off x="9034001" y="2742031"/>
            <a:ext cx="580346" cy="452516"/>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lumMod val="85000"/>
                  </a:schemeClr>
                </a:solidFill>
                <a:latin typeface="Arial Narrow" panose="020B0606020202030204" pitchFamily="34" charset="0"/>
              </a:rPr>
              <a:t>RETURN</a:t>
            </a:r>
          </a:p>
        </p:txBody>
      </p:sp>
      <p:sp>
        <p:nvSpPr>
          <p:cNvPr id="34" name="TextBox 33"/>
          <p:cNvSpPr txBox="1"/>
          <p:nvPr/>
        </p:nvSpPr>
        <p:spPr>
          <a:xfrm>
            <a:off x="2542009" y="3328254"/>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35" name="TextBox 34"/>
          <p:cNvSpPr txBox="1"/>
          <p:nvPr/>
        </p:nvSpPr>
        <p:spPr>
          <a:xfrm>
            <a:off x="9101724" y="3321398"/>
            <a:ext cx="575479"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36" name="TextBox 35"/>
          <p:cNvSpPr txBox="1"/>
          <p:nvPr/>
        </p:nvSpPr>
        <p:spPr>
          <a:xfrm>
            <a:off x="3623367" y="3245305"/>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7" name="TextBox 36"/>
          <p:cNvSpPr txBox="1"/>
          <p:nvPr/>
        </p:nvSpPr>
        <p:spPr>
          <a:xfrm>
            <a:off x="7625188" y="3245305"/>
            <a:ext cx="96052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8" name="TextBox 37"/>
          <p:cNvSpPr txBox="1"/>
          <p:nvPr/>
        </p:nvSpPr>
        <p:spPr>
          <a:xfrm>
            <a:off x="5148165" y="3199139"/>
            <a:ext cx="1823128"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28</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DELIVER</a:t>
            </a:r>
          </a:p>
        </p:txBody>
      </p:sp>
      <p:sp>
        <p:nvSpPr>
          <p:cNvPr id="15" name="Oval 14"/>
          <p:cNvSpPr/>
          <p:nvPr/>
        </p:nvSpPr>
        <p:spPr bwMode="auto">
          <a:xfrm>
            <a:off x="2450703" y="2135251"/>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DELIVER</a:t>
            </a:r>
          </a:p>
        </p:txBody>
      </p:sp>
      <p:sp>
        <p:nvSpPr>
          <p:cNvPr id="16" name="Oval 15"/>
          <p:cNvSpPr/>
          <p:nvPr/>
        </p:nvSpPr>
        <p:spPr bwMode="auto">
          <a:xfrm>
            <a:off x="4409370" y="2135251"/>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DELIVER</a:t>
            </a:r>
          </a:p>
        </p:txBody>
      </p:sp>
      <p:sp>
        <p:nvSpPr>
          <p:cNvPr id="17" name="Oval 16"/>
          <p:cNvSpPr/>
          <p:nvPr/>
        </p:nvSpPr>
        <p:spPr bwMode="auto">
          <a:xfrm>
            <a:off x="6393427" y="2142107"/>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DELIVER</a:t>
            </a:r>
          </a:p>
        </p:txBody>
      </p:sp>
      <p:sp>
        <p:nvSpPr>
          <p:cNvPr id="18" name="Oval 17"/>
          <p:cNvSpPr/>
          <p:nvPr/>
        </p:nvSpPr>
        <p:spPr bwMode="auto">
          <a:xfrm>
            <a:off x="8384738" y="2145534"/>
            <a:ext cx="703670" cy="534791"/>
          </a:xfrm>
          <a:prstGeom prst="ellipse">
            <a:avLst/>
          </a:prstGeom>
          <a:solidFill>
            <a:srgbClr val="004376">
              <a:alpha val="74902"/>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solidFill>
                <a:latin typeface="Arial Narrow" panose="020B0606020202030204" pitchFamily="34" charset="0"/>
              </a:rPr>
              <a:t>DELIVER</a:t>
            </a:r>
          </a:p>
        </p:txBody>
      </p:sp>
    </p:spTree>
    <p:extLst>
      <p:ext uri="{BB962C8B-B14F-4D97-AF65-F5344CB8AC3E}">
        <p14:creationId xmlns:p14="http://schemas.microsoft.com/office/powerpoint/2010/main" val="49006529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Isosceles Triangle 38"/>
          <p:cNvSpPr/>
          <p:nvPr/>
        </p:nvSpPr>
        <p:spPr bwMode="auto">
          <a:xfrm>
            <a:off x="37338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2" name="Isosceles Triangle 41"/>
          <p:cNvSpPr/>
          <p:nvPr/>
        </p:nvSpPr>
        <p:spPr bwMode="auto">
          <a:xfrm>
            <a:off x="56769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43" name="Isosceles Triangle 42"/>
          <p:cNvSpPr/>
          <p:nvPr/>
        </p:nvSpPr>
        <p:spPr bwMode="auto">
          <a:xfrm>
            <a:off x="7696200" y="1358902"/>
            <a:ext cx="762000" cy="355599"/>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3" name="Content Placeholder 2"/>
          <p:cNvSpPr>
            <a:spLocks noGrp="1"/>
          </p:cNvSpPr>
          <p:nvPr>
            <p:ph idx="1"/>
          </p:nvPr>
        </p:nvSpPr>
        <p:spPr>
          <a:xfrm>
            <a:off x="1752600" y="3971636"/>
            <a:ext cx="8686800" cy="2514600"/>
          </a:xfrm>
        </p:spPr>
        <p:txBody>
          <a:bodyPr/>
          <a:lstStyle/>
          <a:p>
            <a:pPr>
              <a:lnSpc>
                <a:spcPct val="95000"/>
              </a:lnSpc>
              <a:buClr>
                <a:srgbClr val="923222"/>
              </a:buClr>
              <a:buSzPct val="115000"/>
              <a:buFont typeface="Wingdings" panose="05000000000000000000" pitchFamily="2" charset="2"/>
              <a:buChar char="§"/>
            </a:pPr>
            <a:r>
              <a:rPr lang="en-US" sz="2000" dirty="0">
                <a:latin typeface="Calibri" panose="020F0502020204030204" pitchFamily="34" charset="0"/>
              </a:rPr>
              <a:t>Also known as </a:t>
            </a:r>
            <a:r>
              <a:rPr lang="en-US" sz="2000" b="1" u="sng" dirty="0">
                <a:latin typeface="Calibri" panose="020F0502020204030204" pitchFamily="34" charset="0"/>
              </a:rPr>
              <a:t>Reverse Logistics</a:t>
            </a:r>
            <a:r>
              <a:rPr lang="en-US" sz="2000" dirty="0">
                <a:latin typeface="Calibri" panose="020F0502020204030204" pitchFamily="34" charset="0"/>
              </a:rPr>
              <a:t>, this is the part of supply chain management that deals with planning and controlling the process of moving goods specifically from the point of consumption back to the point of origin for repair, reclamation, remanufacture, recycling, or disposal. </a:t>
            </a:r>
          </a:p>
          <a:p>
            <a:pPr>
              <a:lnSpc>
                <a:spcPct val="95000"/>
              </a:lnSpc>
              <a:buClr>
                <a:srgbClr val="923222"/>
              </a:buClr>
              <a:buSzPct val="115000"/>
              <a:buFont typeface="Wingdings" panose="05000000000000000000" pitchFamily="2" charset="2"/>
              <a:buChar char="§"/>
            </a:pPr>
            <a:r>
              <a:rPr lang="en-US" sz="2000" dirty="0">
                <a:latin typeface="Calibri" panose="020F0502020204030204" pitchFamily="34" charset="0"/>
              </a:rPr>
              <a:t>As this process quite </a:t>
            </a:r>
            <a:r>
              <a:rPr lang="en-US" sz="2000" b="1" dirty="0">
                <a:latin typeface="Calibri" panose="020F0502020204030204" pitchFamily="34" charset="0"/>
              </a:rPr>
              <a:t>literally goes against the normal outbound flow </a:t>
            </a:r>
            <a:r>
              <a:rPr lang="en-US" sz="2000" dirty="0">
                <a:latin typeface="Calibri" panose="020F0502020204030204" pitchFamily="34" charset="0"/>
              </a:rPr>
              <a:t>of products to the market, supply chain managers have to create a responsive and flexible network for receiving defective and excess products back from their customers and supporting customers who have questions and problems</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a:t>
            </a:r>
            <a:r>
              <a:rPr lang="en-US" dirty="0" err="1"/>
              <a:t>McLaury</a:t>
            </a:r>
            <a:r>
              <a:rPr lang="en-US" dirty="0"/>
              <a:t>/</a:t>
            </a:r>
            <a:r>
              <a:rPr lang="en-US" dirty="0" err="1"/>
              <a:t>Spiegle</a:t>
            </a:r>
            <a:endParaRPr lang="en-US" dirty="0"/>
          </a:p>
        </p:txBody>
      </p:sp>
      <p:sp>
        <p:nvSpPr>
          <p:cNvPr id="6" name="Isosceles Triangle 5"/>
          <p:cNvSpPr/>
          <p:nvPr/>
        </p:nvSpPr>
        <p:spPr bwMode="auto">
          <a:xfrm>
            <a:off x="5341552"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7" name="Isosceles Triangle 6"/>
          <p:cNvSpPr/>
          <p:nvPr/>
        </p:nvSpPr>
        <p:spPr bwMode="auto">
          <a:xfrm>
            <a:off x="7365508" y="1401625"/>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8" name="Isosceles Triangle 7"/>
          <p:cNvSpPr/>
          <p:nvPr/>
        </p:nvSpPr>
        <p:spPr bwMode="auto">
          <a:xfrm>
            <a:off x="3390139" y="1401624"/>
            <a:ext cx="1436355" cy="1011304"/>
          </a:xfrm>
          <a:prstGeom prst="triangle">
            <a:avLst/>
          </a:prstGeom>
          <a:solidFill>
            <a:schemeClr val="bg1">
              <a:lumMod val="95000"/>
            </a:schemeClr>
          </a:solidFill>
          <a:ln w="28575" cap="flat" cmpd="sng" algn="ctr">
            <a:solidFill>
              <a:schemeClr val="bg1">
                <a:lumMod val="9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9" name="Rectangle 8"/>
          <p:cNvSpPr/>
          <p:nvPr/>
        </p:nvSpPr>
        <p:spPr bwMode="auto">
          <a:xfrm>
            <a:off x="3104952" y="922868"/>
            <a:ext cx="198043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Rectangle 9"/>
          <p:cNvSpPr/>
          <p:nvPr/>
        </p:nvSpPr>
        <p:spPr bwMode="auto">
          <a:xfrm>
            <a:off x="5085383" y="922868"/>
            <a:ext cx="1986325"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Rectangle 10"/>
          <p:cNvSpPr/>
          <p:nvPr/>
        </p:nvSpPr>
        <p:spPr bwMode="auto">
          <a:xfrm>
            <a:off x="7071707" y="922868"/>
            <a:ext cx="1981790" cy="2817939"/>
          </a:xfrm>
          <a:prstGeom prst="rect">
            <a:avLst/>
          </a:prstGeom>
          <a:noFill/>
          <a:ln w="28575" cap="flat" cmpd="sng" algn="ctr">
            <a:solidFill>
              <a:srgbClr val="923222"/>
            </a:solidFill>
            <a:prstDash val="dash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2" name="Oval 11"/>
          <p:cNvSpPr/>
          <p:nvPr/>
        </p:nvSpPr>
        <p:spPr bwMode="auto">
          <a:xfrm>
            <a:off x="3752854" y="1051955"/>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3" name="Oval 12"/>
          <p:cNvSpPr/>
          <p:nvPr/>
        </p:nvSpPr>
        <p:spPr bwMode="auto">
          <a:xfrm>
            <a:off x="5707893" y="1045099"/>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4" name="Oval 13"/>
          <p:cNvSpPr/>
          <p:nvPr/>
        </p:nvSpPr>
        <p:spPr bwMode="auto">
          <a:xfrm>
            <a:off x="7735477" y="1038242"/>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600" dirty="0">
                <a:solidFill>
                  <a:schemeClr val="bg1">
                    <a:lumMod val="85000"/>
                  </a:schemeClr>
                </a:solidFill>
                <a:latin typeface="Arial Narrow" panose="020B0606020202030204" pitchFamily="34" charset="0"/>
              </a:rPr>
              <a:t>PLAN</a:t>
            </a:r>
          </a:p>
        </p:txBody>
      </p:sp>
      <p:sp>
        <p:nvSpPr>
          <p:cNvPr id="15" name="Oval 14"/>
          <p:cNvSpPr/>
          <p:nvPr/>
        </p:nvSpPr>
        <p:spPr bwMode="auto">
          <a:xfrm>
            <a:off x="2450703"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6" name="Oval 15"/>
          <p:cNvSpPr/>
          <p:nvPr/>
        </p:nvSpPr>
        <p:spPr bwMode="auto">
          <a:xfrm>
            <a:off x="4409370" y="2135251"/>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7" name="Oval 16"/>
          <p:cNvSpPr/>
          <p:nvPr/>
        </p:nvSpPr>
        <p:spPr bwMode="auto">
          <a:xfrm>
            <a:off x="6393427" y="2142107"/>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8" name="Oval 17"/>
          <p:cNvSpPr/>
          <p:nvPr/>
        </p:nvSpPr>
        <p:spPr bwMode="auto">
          <a:xfrm>
            <a:off x="8384738"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DELIVER</a:t>
            </a:r>
          </a:p>
        </p:txBody>
      </p:sp>
      <p:sp>
        <p:nvSpPr>
          <p:cNvPr id="19" name="Oval 18"/>
          <p:cNvSpPr/>
          <p:nvPr/>
        </p:nvSpPr>
        <p:spPr bwMode="auto">
          <a:xfrm>
            <a:off x="309633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0" name="Oval 19"/>
          <p:cNvSpPr/>
          <p:nvPr/>
        </p:nvSpPr>
        <p:spPr bwMode="auto">
          <a:xfrm>
            <a:off x="5055004"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1" name="Oval 20"/>
          <p:cNvSpPr/>
          <p:nvPr/>
        </p:nvSpPr>
        <p:spPr bwMode="auto">
          <a:xfrm>
            <a:off x="704631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2" name="Oval 21"/>
          <p:cNvSpPr/>
          <p:nvPr/>
        </p:nvSpPr>
        <p:spPr bwMode="auto">
          <a:xfrm>
            <a:off x="9037627"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SOURCE</a:t>
            </a:r>
          </a:p>
        </p:txBody>
      </p:sp>
      <p:sp>
        <p:nvSpPr>
          <p:cNvPr id="23" name="Oval 22"/>
          <p:cNvSpPr/>
          <p:nvPr/>
        </p:nvSpPr>
        <p:spPr bwMode="auto">
          <a:xfrm>
            <a:off x="3749226"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4" name="Oval 23"/>
          <p:cNvSpPr/>
          <p:nvPr/>
        </p:nvSpPr>
        <p:spPr bwMode="auto">
          <a:xfrm>
            <a:off x="5707893"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5" name="Oval 24"/>
          <p:cNvSpPr/>
          <p:nvPr/>
        </p:nvSpPr>
        <p:spPr bwMode="auto">
          <a:xfrm>
            <a:off x="7699205" y="2145534"/>
            <a:ext cx="703670" cy="534791"/>
          </a:xfrm>
          <a:prstGeom prst="ellipse">
            <a:avLst/>
          </a:prstGeom>
          <a:solidFill>
            <a:schemeClr val="bg1"/>
          </a:solidFill>
          <a:ln w="28575" cap="flat" cmpd="sng" algn="ctr">
            <a:solidFill>
              <a:schemeClr val="tx2">
                <a:lumMod val="20000"/>
                <a:lumOff val="80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1100" dirty="0">
                <a:solidFill>
                  <a:schemeClr val="bg1">
                    <a:lumMod val="85000"/>
                  </a:schemeClr>
                </a:solidFill>
                <a:latin typeface="Arial Narrow" panose="020B0606020202030204" pitchFamily="34" charset="0"/>
              </a:rPr>
              <a:t>MAKE</a:t>
            </a:r>
          </a:p>
        </p:txBody>
      </p:sp>
      <p:sp>
        <p:nvSpPr>
          <p:cNvPr id="26" name="Oval 25"/>
          <p:cNvSpPr/>
          <p:nvPr/>
        </p:nvSpPr>
        <p:spPr bwMode="auto">
          <a:xfrm>
            <a:off x="2541383" y="2745459"/>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27" name="Oval 26"/>
          <p:cNvSpPr/>
          <p:nvPr/>
        </p:nvSpPr>
        <p:spPr bwMode="auto">
          <a:xfrm>
            <a:off x="3099966" y="2742031"/>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28" name="Oval 27"/>
          <p:cNvSpPr/>
          <p:nvPr/>
        </p:nvSpPr>
        <p:spPr bwMode="auto">
          <a:xfrm>
            <a:off x="4521813" y="2745459"/>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29" name="Oval 28"/>
          <p:cNvSpPr/>
          <p:nvPr/>
        </p:nvSpPr>
        <p:spPr bwMode="auto">
          <a:xfrm>
            <a:off x="5080396" y="2742031"/>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30" name="Oval 29"/>
          <p:cNvSpPr/>
          <p:nvPr/>
        </p:nvSpPr>
        <p:spPr bwMode="auto">
          <a:xfrm>
            <a:off x="6494988" y="2745459"/>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31" name="Oval 30"/>
          <p:cNvSpPr/>
          <p:nvPr/>
        </p:nvSpPr>
        <p:spPr bwMode="auto">
          <a:xfrm>
            <a:off x="7053571" y="2742031"/>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32" name="Oval 31"/>
          <p:cNvSpPr/>
          <p:nvPr/>
        </p:nvSpPr>
        <p:spPr bwMode="auto">
          <a:xfrm>
            <a:off x="8475418" y="2745459"/>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33" name="Oval 32"/>
          <p:cNvSpPr/>
          <p:nvPr/>
        </p:nvSpPr>
        <p:spPr bwMode="auto">
          <a:xfrm>
            <a:off x="9034001" y="2742031"/>
            <a:ext cx="580346" cy="452516"/>
          </a:xfrm>
          <a:prstGeom prst="ellipse">
            <a:avLst/>
          </a:prstGeom>
          <a:solidFill>
            <a:srgbClr val="027AA0">
              <a:alpha val="67059"/>
            </a:srgbClr>
          </a:solidFill>
          <a:ln w="28575" cap="flat" cmpd="sng" algn="ctr">
            <a:solidFill>
              <a:schemeClr val="tx2">
                <a:lumMod val="75000"/>
              </a:schemeClr>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lgn="ctr" eaLnBrk="0" hangingPunct="0"/>
            <a:r>
              <a:rPr lang="en-US" sz="900" dirty="0">
                <a:solidFill>
                  <a:schemeClr val="bg1"/>
                </a:solidFill>
                <a:latin typeface="Arial Narrow" panose="020B0606020202030204" pitchFamily="34" charset="0"/>
              </a:rPr>
              <a:t>RETURN</a:t>
            </a:r>
          </a:p>
        </p:txBody>
      </p:sp>
      <p:sp>
        <p:nvSpPr>
          <p:cNvPr id="34" name="TextBox 33"/>
          <p:cNvSpPr txBox="1"/>
          <p:nvPr/>
        </p:nvSpPr>
        <p:spPr>
          <a:xfrm>
            <a:off x="2542009" y="3328254"/>
            <a:ext cx="506550"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Supplier’s</a:t>
            </a:r>
          </a:p>
          <a:p>
            <a:pPr algn="ctr"/>
            <a:r>
              <a:rPr lang="en-US" sz="1000" b="1" dirty="0">
                <a:solidFill>
                  <a:schemeClr val="bg1">
                    <a:lumMod val="50000"/>
                  </a:schemeClr>
                </a:solidFill>
                <a:latin typeface="Arial Narrow" panose="020B0606020202030204" pitchFamily="34" charset="0"/>
              </a:rPr>
              <a:t>Suppliers</a:t>
            </a:r>
          </a:p>
        </p:txBody>
      </p:sp>
      <p:sp>
        <p:nvSpPr>
          <p:cNvPr id="35" name="TextBox 34"/>
          <p:cNvSpPr txBox="1"/>
          <p:nvPr/>
        </p:nvSpPr>
        <p:spPr>
          <a:xfrm>
            <a:off x="9101724" y="3321398"/>
            <a:ext cx="575479" cy="307777"/>
          </a:xfrm>
          <a:prstGeom prst="rect">
            <a:avLst/>
          </a:prstGeom>
          <a:noFill/>
        </p:spPr>
        <p:txBody>
          <a:bodyPr wrap="none" lIns="0" tIns="0" rIns="0" bIns="0" rtlCol="0" anchor="ctr" anchorCtr="1">
            <a:spAutoFit/>
          </a:bodyPr>
          <a:lstStyle/>
          <a:p>
            <a:pPr algn="ctr"/>
            <a:r>
              <a:rPr lang="en-US" sz="1000" b="1" dirty="0">
                <a:solidFill>
                  <a:schemeClr val="bg1">
                    <a:lumMod val="50000"/>
                  </a:schemeClr>
                </a:solidFill>
                <a:latin typeface="Arial Narrow" panose="020B0606020202030204" pitchFamily="34" charset="0"/>
              </a:rPr>
              <a:t>Customer’s</a:t>
            </a:r>
          </a:p>
          <a:p>
            <a:pPr algn="ctr"/>
            <a:r>
              <a:rPr lang="en-US" sz="1000" b="1" dirty="0">
                <a:solidFill>
                  <a:schemeClr val="bg1">
                    <a:lumMod val="50000"/>
                  </a:schemeClr>
                </a:solidFill>
                <a:latin typeface="Arial Narrow" panose="020B0606020202030204" pitchFamily="34" charset="0"/>
              </a:rPr>
              <a:t>Customers</a:t>
            </a:r>
          </a:p>
        </p:txBody>
      </p:sp>
      <p:sp>
        <p:nvSpPr>
          <p:cNvPr id="36" name="TextBox 35"/>
          <p:cNvSpPr txBox="1"/>
          <p:nvPr/>
        </p:nvSpPr>
        <p:spPr>
          <a:xfrm>
            <a:off x="3623367" y="3245305"/>
            <a:ext cx="95539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SUPPLIER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7" name="TextBox 36"/>
          <p:cNvSpPr txBox="1"/>
          <p:nvPr/>
        </p:nvSpPr>
        <p:spPr>
          <a:xfrm>
            <a:off x="7625188" y="3245305"/>
            <a:ext cx="960520" cy="400110"/>
          </a:xfrm>
          <a:prstGeom prst="rect">
            <a:avLst/>
          </a:prstGeom>
          <a:noFill/>
        </p:spPr>
        <p:txBody>
          <a:bodyPr wrap="none" lIns="0" tIns="0" rIns="0" bIns="0" rtlCol="0" anchor="ctr" anchorCtr="1">
            <a:spAutoFit/>
          </a:bodyPr>
          <a:lstStyle/>
          <a:p>
            <a:pPr algn="ctr"/>
            <a:r>
              <a:rPr lang="en-US" sz="1600" b="1" dirty="0">
                <a:solidFill>
                  <a:schemeClr val="bg1">
                    <a:lumMod val="50000"/>
                  </a:schemeClr>
                </a:solidFill>
                <a:latin typeface="Arial Narrow" panose="020B0606020202030204" pitchFamily="34" charset="0"/>
              </a:rPr>
              <a:t>CUSTOMER</a:t>
            </a:r>
            <a:endParaRPr lang="en-US" sz="600" b="1" dirty="0">
              <a:solidFill>
                <a:schemeClr val="bg1">
                  <a:lumMod val="50000"/>
                </a:schemeClr>
              </a:solidFill>
              <a:latin typeface="Arial Narrow" panose="020B0606020202030204" pitchFamily="34" charset="0"/>
            </a:endParaRPr>
          </a:p>
          <a:p>
            <a:pPr algn="ctr"/>
            <a:r>
              <a:rPr lang="en-US" sz="1000" b="1" dirty="0">
                <a:solidFill>
                  <a:schemeClr val="bg1">
                    <a:lumMod val="50000"/>
                  </a:schemeClr>
                </a:solidFill>
                <a:latin typeface="Arial Narrow" panose="020B0606020202030204" pitchFamily="34" charset="0"/>
              </a:rPr>
              <a:t>Internal or External</a:t>
            </a:r>
          </a:p>
        </p:txBody>
      </p:sp>
      <p:sp>
        <p:nvSpPr>
          <p:cNvPr id="38" name="TextBox 37"/>
          <p:cNvSpPr txBox="1"/>
          <p:nvPr/>
        </p:nvSpPr>
        <p:spPr>
          <a:xfrm>
            <a:off x="5148165" y="3199139"/>
            <a:ext cx="1823128" cy="492443"/>
          </a:xfrm>
          <a:prstGeom prst="rect">
            <a:avLst/>
          </a:prstGeom>
          <a:noFill/>
        </p:spPr>
        <p:txBody>
          <a:bodyPr wrap="none" lIns="0" tIns="0" rIns="0" bIns="0" rtlCol="0" anchor="ctr" anchorCtr="1">
            <a:spAutoFit/>
          </a:bodyPr>
          <a:lstStyle/>
          <a:p>
            <a:pPr algn="ctr" eaLnBrk="0" hangingPunct="0">
              <a:spcBef>
                <a:spcPts val="0"/>
              </a:spcBef>
              <a:buClr>
                <a:schemeClr val="tx1"/>
              </a:buClr>
            </a:pPr>
            <a:r>
              <a:rPr lang="en-US" sz="1600" b="1" dirty="0">
                <a:solidFill>
                  <a:srgbClr val="923222"/>
                </a:solidFill>
                <a:latin typeface="Arial Narrow" panose="020B0606020202030204" pitchFamily="34" charset="0"/>
              </a:rPr>
              <a:t>MANUFACTURER</a:t>
            </a:r>
            <a:endParaRPr lang="en-US" sz="600" b="1" dirty="0">
              <a:solidFill>
                <a:schemeClr val="bg1">
                  <a:lumMod val="50000"/>
                </a:schemeClr>
              </a:solidFill>
              <a:latin typeface="Arial Narrow" panose="020B0606020202030204" pitchFamily="34" charset="0"/>
            </a:endParaRPr>
          </a:p>
          <a:p>
            <a:pPr algn="ctr">
              <a:spcBef>
                <a:spcPts val="0"/>
              </a:spcBef>
            </a:pPr>
            <a:r>
              <a:rPr lang="en-US" sz="1600" b="1" dirty="0">
                <a:solidFill>
                  <a:schemeClr val="bg1">
                    <a:lumMod val="50000"/>
                  </a:schemeClr>
                </a:solidFill>
                <a:latin typeface="Arial Narrow" panose="020B0606020202030204" pitchFamily="34" charset="0"/>
              </a:rPr>
              <a:t>YOUR ORGANIZATION</a:t>
            </a:r>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29</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RETURN</a:t>
            </a:r>
          </a:p>
        </p:txBody>
      </p:sp>
    </p:spTree>
    <p:extLst>
      <p:ext uri="{BB962C8B-B14F-4D97-AF65-F5344CB8AC3E}">
        <p14:creationId xmlns:p14="http://schemas.microsoft.com/office/powerpoint/2010/main" val="1223197664"/>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524000" y="914400"/>
            <a:ext cx="3581400" cy="4038600"/>
          </a:xfrm>
          <a:prstGeom prst="rect">
            <a:avLst/>
          </a:prstGeom>
          <a:solidFill>
            <a:schemeClr val="accent1">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dirty="0">
              <a:effectLst>
                <a:outerShdw blurRad="38100" dist="38100" dir="2700000" algn="tl">
                  <a:srgbClr val="000000">
                    <a:alpha val="43137"/>
                  </a:srgbClr>
                </a:outerShdw>
              </a:effectLst>
              <a:latin typeface="News Gothic MT" pitchFamily="34" charset="0"/>
            </a:endParaRPr>
          </a:p>
        </p:txBody>
      </p:sp>
      <p:sp>
        <p:nvSpPr>
          <p:cNvPr id="7" name="Rectangle 6"/>
          <p:cNvSpPr/>
          <p:nvPr/>
        </p:nvSpPr>
        <p:spPr bwMode="auto">
          <a:xfrm>
            <a:off x="7086600" y="914400"/>
            <a:ext cx="3619500" cy="4038600"/>
          </a:xfrm>
          <a:prstGeom prst="rect">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1400" dirty="0">
              <a:latin typeface="Calibri" panose="020F0502020204030204" pitchFamily="34" charset="0"/>
              <a:cs typeface="Calibri" panose="020F0502020204030204" pitchFamily="34" charset="0"/>
            </a:endParaRPr>
          </a:p>
        </p:txBody>
      </p:sp>
      <p:sp>
        <p:nvSpPr>
          <p:cNvPr id="8" name="Rectangle 7"/>
          <p:cNvSpPr/>
          <p:nvPr/>
        </p:nvSpPr>
        <p:spPr bwMode="auto">
          <a:xfrm>
            <a:off x="5096934" y="914400"/>
            <a:ext cx="1998133" cy="4038600"/>
          </a:xfrm>
          <a:prstGeom prst="rect">
            <a:avLst/>
          </a:prstGeom>
          <a:solidFill>
            <a:schemeClr val="accent4"/>
          </a:solidFill>
          <a:ln w="2857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0" name="TextBox 9"/>
          <p:cNvSpPr txBox="1"/>
          <p:nvPr/>
        </p:nvSpPr>
        <p:spPr>
          <a:xfrm>
            <a:off x="2897280" y="3344677"/>
            <a:ext cx="2011706" cy="215444"/>
          </a:xfrm>
          <a:prstGeom prst="rect">
            <a:avLst/>
          </a:prstGeom>
          <a:noFill/>
        </p:spPr>
        <p:txBody>
          <a:bodyPr wrap="none" lIns="0" tIns="0" rIns="0" bIns="0" rtlCol="0" anchor="ctr" anchorCtr="1">
            <a:spAutoFit/>
          </a:bodyPr>
          <a:lstStyle/>
          <a:p>
            <a:pPr algn="ctr" fontAlgn="base">
              <a:spcBef>
                <a:spcPct val="0"/>
              </a:spcBef>
              <a:spcAft>
                <a:spcPct val="0"/>
              </a:spcAft>
            </a:pPr>
            <a:r>
              <a:rPr lang="en-US" sz="1400" b="1" i="1" dirty="0">
                <a:effectLst>
                  <a:outerShdw blurRad="38100" dist="38100" dir="2700000" algn="tl">
                    <a:srgbClr val="000000">
                      <a:alpha val="43137"/>
                    </a:srgbClr>
                  </a:outerShdw>
                </a:effectLst>
              </a:rPr>
              <a:t>Inbound Transportation</a:t>
            </a:r>
          </a:p>
        </p:txBody>
      </p:sp>
      <p:sp>
        <p:nvSpPr>
          <p:cNvPr id="11" name="TextBox 10"/>
          <p:cNvSpPr txBox="1"/>
          <p:nvPr/>
        </p:nvSpPr>
        <p:spPr>
          <a:xfrm>
            <a:off x="7239000" y="3355032"/>
            <a:ext cx="2160784" cy="215444"/>
          </a:xfrm>
          <a:prstGeom prst="rect">
            <a:avLst/>
          </a:prstGeom>
          <a:noFill/>
        </p:spPr>
        <p:txBody>
          <a:bodyPr wrap="none" lIns="0" tIns="0" rIns="0" bIns="0" rtlCol="0" anchor="ctr" anchorCtr="1">
            <a:spAutoFit/>
          </a:bodyPr>
          <a:lstStyle/>
          <a:p>
            <a:pPr algn="ctr" fontAlgn="base">
              <a:spcBef>
                <a:spcPct val="0"/>
              </a:spcBef>
              <a:spcAft>
                <a:spcPct val="0"/>
              </a:spcAft>
            </a:pPr>
            <a:r>
              <a:rPr lang="en-US" sz="1400" b="1" i="1" dirty="0">
                <a:effectLst>
                  <a:outerShdw blurRad="38100" dist="38100" dir="2700000" algn="tl">
                    <a:srgbClr val="000000">
                      <a:alpha val="43137"/>
                    </a:srgbClr>
                  </a:outerShdw>
                </a:effectLst>
              </a:rPr>
              <a:t>Outbound Transportation</a:t>
            </a:r>
          </a:p>
        </p:txBody>
      </p:sp>
      <p:sp>
        <p:nvSpPr>
          <p:cNvPr id="23" name="Isosceles Triangle 22"/>
          <p:cNvSpPr/>
          <p:nvPr/>
        </p:nvSpPr>
        <p:spPr bwMode="auto">
          <a:xfrm rot="5400000">
            <a:off x="9322222" y="2349485"/>
            <a:ext cx="328088" cy="233098"/>
          </a:xfrm>
          <a:prstGeom prst="triangle">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4" name="Isosceles Triangle 23"/>
          <p:cNvSpPr/>
          <p:nvPr/>
        </p:nvSpPr>
        <p:spPr bwMode="auto">
          <a:xfrm rot="5400000">
            <a:off x="8066114" y="2348292"/>
            <a:ext cx="328083" cy="235479"/>
          </a:xfrm>
          <a:prstGeom prst="triangle">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5" name="Isosceles Triangle 24"/>
          <p:cNvSpPr/>
          <p:nvPr/>
        </p:nvSpPr>
        <p:spPr bwMode="auto">
          <a:xfrm rot="5400000">
            <a:off x="6742774" y="2302916"/>
            <a:ext cx="328083" cy="326230"/>
          </a:xfrm>
          <a:prstGeom prst="triangle">
            <a:avLst>
              <a:gd name="adj" fmla="val 50000"/>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6" name="Isosceles Triangle 25"/>
          <p:cNvSpPr/>
          <p:nvPr/>
        </p:nvSpPr>
        <p:spPr bwMode="auto">
          <a:xfrm rot="5400000">
            <a:off x="5108969" y="2331224"/>
            <a:ext cx="328083" cy="269618"/>
          </a:xfrm>
          <a:prstGeom prst="triangle">
            <a:avLst>
              <a:gd name="adj" fmla="val 50000"/>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7" name="Isosceles Triangle 26"/>
          <p:cNvSpPr/>
          <p:nvPr/>
        </p:nvSpPr>
        <p:spPr bwMode="auto">
          <a:xfrm rot="5400000">
            <a:off x="3834597" y="2348292"/>
            <a:ext cx="328083" cy="235479"/>
          </a:xfrm>
          <a:prstGeom prst="triangle">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8" name="Isosceles Triangle 27"/>
          <p:cNvSpPr/>
          <p:nvPr/>
        </p:nvSpPr>
        <p:spPr bwMode="auto">
          <a:xfrm rot="5400000">
            <a:off x="2558246" y="2329242"/>
            <a:ext cx="328083" cy="273578"/>
          </a:xfrm>
          <a:prstGeom prst="triangle">
            <a:avLst/>
          </a:prstGeom>
          <a:solidFill>
            <a:schemeClr val="tx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9" name="TextBox 28"/>
          <p:cNvSpPr txBox="1"/>
          <p:nvPr/>
        </p:nvSpPr>
        <p:spPr>
          <a:xfrm>
            <a:off x="2636155" y="1028701"/>
            <a:ext cx="1585690" cy="461665"/>
          </a:xfrm>
          <a:prstGeom prst="rect">
            <a:avLst/>
          </a:prstGeom>
          <a:noFill/>
        </p:spPr>
        <p:txBody>
          <a:bodyPr wrap="none" rtlCol="0">
            <a:spAutoFit/>
          </a:bodyPr>
          <a:lstStyle/>
          <a:p>
            <a:pPr fontAlgn="base">
              <a:spcBef>
                <a:spcPct val="0"/>
              </a:spcBef>
              <a:spcAft>
                <a:spcPct val="0"/>
              </a:spcAft>
            </a:pPr>
            <a:r>
              <a:rPr lang="en-US" b="1" dirty="0">
                <a:solidFill>
                  <a:prstClr val="black"/>
                </a:solidFill>
                <a:effectLst>
                  <a:outerShdw blurRad="38100" dist="38100" dir="2700000" algn="tl">
                    <a:srgbClr val="000000">
                      <a:alpha val="43137"/>
                    </a:srgbClr>
                  </a:outerShdw>
                </a:effectLst>
              </a:rPr>
              <a:t>Suppliers</a:t>
            </a:r>
          </a:p>
        </p:txBody>
      </p:sp>
      <p:sp>
        <p:nvSpPr>
          <p:cNvPr id="30" name="TextBox 29"/>
          <p:cNvSpPr txBox="1"/>
          <p:nvPr/>
        </p:nvSpPr>
        <p:spPr>
          <a:xfrm>
            <a:off x="7865960" y="1028701"/>
            <a:ext cx="1794081" cy="461665"/>
          </a:xfrm>
          <a:prstGeom prst="rect">
            <a:avLst/>
          </a:prstGeom>
          <a:noFill/>
        </p:spPr>
        <p:txBody>
          <a:bodyPr wrap="none" rtlCol="0">
            <a:spAutoFit/>
          </a:bodyPr>
          <a:lstStyle/>
          <a:p>
            <a:pPr fontAlgn="base">
              <a:spcBef>
                <a:spcPct val="0"/>
              </a:spcBef>
              <a:spcAft>
                <a:spcPct val="0"/>
              </a:spcAft>
            </a:pPr>
            <a:r>
              <a:rPr lang="en-US" b="1" dirty="0">
                <a:solidFill>
                  <a:prstClr val="black"/>
                </a:solidFill>
                <a:effectLst>
                  <a:outerShdw blurRad="38100" dist="38100" dir="2700000" algn="tl">
                    <a:srgbClr val="000000">
                      <a:alpha val="43137"/>
                    </a:srgbClr>
                  </a:outerShdw>
                </a:effectLst>
              </a:rPr>
              <a:t>Customers</a:t>
            </a:r>
          </a:p>
        </p:txBody>
      </p:sp>
      <p:sp>
        <p:nvSpPr>
          <p:cNvPr id="31" name="Oval 30"/>
          <p:cNvSpPr/>
          <p:nvPr/>
        </p:nvSpPr>
        <p:spPr bwMode="auto">
          <a:xfrm>
            <a:off x="4106612" y="1950566"/>
            <a:ext cx="1072573" cy="1030933"/>
          </a:xfrm>
          <a:prstGeom prst="ellipse">
            <a:avLst/>
          </a:prstGeom>
          <a:solidFill>
            <a:schemeClr val="accent3"/>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Finished Material</a:t>
            </a:r>
          </a:p>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Suppliers</a:t>
            </a: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t>(Tier 1)</a:t>
            </a:r>
          </a:p>
        </p:txBody>
      </p:sp>
      <p:sp>
        <p:nvSpPr>
          <p:cNvPr id="32" name="Oval 31"/>
          <p:cNvSpPr/>
          <p:nvPr/>
        </p:nvSpPr>
        <p:spPr bwMode="auto">
          <a:xfrm>
            <a:off x="7080828" y="1950566"/>
            <a:ext cx="1072573" cy="1030933"/>
          </a:xfrm>
          <a:prstGeom prst="ellipse">
            <a:avLst/>
          </a:prstGeom>
          <a:solidFill>
            <a:schemeClr val="accent5">
              <a:lumMod val="5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r>
              <a:rPr lang="en-US" sz="900" b="1" dirty="0">
                <a:solidFill>
                  <a:prstClr val="white"/>
                </a:solidFill>
                <a:effectLst>
                  <a:outerShdw blurRad="38100" dist="38100" dir="2700000" algn="tl">
                    <a:srgbClr val="000000">
                      <a:alpha val="43137"/>
                    </a:srgbClr>
                  </a:outerShdw>
                </a:effectLst>
              </a:rPr>
              <a:t>Wholesaler &amp; </a:t>
            </a:r>
          </a:p>
          <a:p>
            <a:pPr algn="ctr" eaLnBrk="0" fontAlgn="base" hangingPunct="0">
              <a:spcBef>
                <a:spcPct val="0"/>
              </a:spcBef>
              <a:spcAft>
                <a:spcPct val="0"/>
              </a:spcAft>
            </a:pPr>
            <a:r>
              <a:rPr lang="en-US" sz="900" b="1" dirty="0">
                <a:solidFill>
                  <a:prstClr val="white"/>
                </a:solidFill>
                <a:effectLst>
                  <a:outerShdw blurRad="38100" dist="38100" dir="2700000" algn="tl">
                    <a:srgbClr val="000000">
                      <a:alpha val="43137"/>
                    </a:srgbClr>
                  </a:outerShdw>
                </a:effectLst>
              </a:rPr>
              <a:t>Distributor</a:t>
            </a:r>
          </a:p>
          <a:p>
            <a:pPr algn="ctr" eaLnBrk="0" fontAlgn="base" hangingPunct="0">
              <a:spcBef>
                <a:spcPct val="0"/>
              </a:spcBef>
              <a:spcAft>
                <a:spcPct val="0"/>
              </a:spcAft>
            </a:pPr>
            <a:r>
              <a:rPr lang="en-US" sz="900" b="1" dirty="0">
                <a:solidFill>
                  <a:prstClr val="white"/>
                </a:solidFill>
                <a:effectLst>
                  <a:outerShdw blurRad="38100" dist="38100" dir="2700000" algn="tl">
                    <a:srgbClr val="000000">
                      <a:alpha val="43137"/>
                    </a:srgbClr>
                  </a:outerShdw>
                </a:effectLst>
              </a:rPr>
              <a:t>Customers</a:t>
            </a:r>
          </a:p>
          <a:p>
            <a:pPr algn="ctr" eaLnBrk="0" fontAlgn="base" hangingPunct="0">
              <a:spcBef>
                <a:spcPct val="0"/>
              </a:spcBef>
              <a:spcAft>
                <a:spcPct val="0"/>
              </a:spcAft>
            </a:pPr>
            <a:endParaRPr lang="en-US" sz="400" b="1" dirty="0">
              <a:solidFill>
                <a:prstClr val="white"/>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solidFill>
                  <a:prstClr val="white"/>
                </a:solidFill>
                <a:effectLst>
                  <a:outerShdw blurRad="38100" dist="38100" dir="2700000" algn="tl">
                    <a:srgbClr val="000000">
                      <a:alpha val="43137"/>
                    </a:srgbClr>
                  </a:outerShdw>
                </a:effectLst>
              </a:rPr>
              <a:t>(Tier 1)</a:t>
            </a:r>
            <a:endParaRPr lang="en-US" sz="900" b="1" dirty="0">
              <a:solidFill>
                <a:prstClr val="white"/>
              </a:solidFill>
              <a:effectLst>
                <a:outerShdw blurRad="38100" dist="38100" dir="2700000" algn="tl">
                  <a:srgbClr val="000000">
                    <a:alpha val="43137"/>
                  </a:srgbClr>
                </a:outerShdw>
              </a:effectLst>
            </a:endParaRPr>
          </a:p>
        </p:txBody>
      </p:sp>
      <p:sp>
        <p:nvSpPr>
          <p:cNvPr id="33" name="Oval 32"/>
          <p:cNvSpPr/>
          <p:nvPr/>
        </p:nvSpPr>
        <p:spPr bwMode="auto">
          <a:xfrm>
            <a:off x="5415247" y="1867084"/>
            <a:ext cx="1361506" cy="1197897"/>
          </a:xfrm>
          <a:prstGeom prst="ellipse">
            <a:avLst/>
          </a:prstGeom>
          <a:solidFill>
            <a:schemeClr val="bg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lnSpc>
                <a:spcPct val="80000"/>
              </a:lnSpc>
              <a:spcBef>
                <a:spcPct val="0"/>
              </a:spcBef>
              <a:spcAft>
                <a:spcPct val="0"/>
              </a:spcAft>
            </a:pPr>
            <a:r>
              <a:rPr lang="en-US" sz="1050" b="1" dirty="0">
                <a:effectLst>
                  <a:outerShdw blurRad="38100" dist="38100" dir="2700000" algn="tl">
                    <a:srgbClr val="000000">
                      <a:alpha val="43137"/>
                    </a:srgbClr>
                  </a:outerShdw>
                </a:effectLst>
              </a:rPr>
              <a:t>Finished Product Manufacturer</a:t>
            </a:r>
            <a:endParaRPr lang="en-US" sz="700" i="1" dirty="0">
              <a:effectLst>
                <a:outerShdw blurRad="38100" dist="38100" dir="2700000" algn="tl">
                  <a:srgbClr val="000000">
                    <a:alpha val="43137"/>
                  </a:srgbClr>
                </a:outerShdw>
              </a:effectLst>
            </a:endParaRPr>
          </a:p>
        </p:txBody>
      </p:sp>
      <p:sp>
        <p:nvSpPr>
          <p:cNvPr id="34" name="Oval 33"/>
          <p:cNvSpPr/>
          <p:nvPr/>
        </p:nvSpPr>
        <p:spPr bwMode="auto">
          <a:xfrm>
            <a:off x="2849312" y="1950566"/>
            <a:ext cx="1072573" cy="1030933"/>
          </a:xfrm>
          <a:prstGeom prst="ellipse">
            <a:avLst/>
          </a:prstGeom>
          <a:solidFill>
            <a:schemeClr val="accent1"/>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Intermediate</a:t>
            </a:r>
          </a:p>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Suppliers</a:t>
            </a: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solidFill>
                  <a:srgbClr val="923222"/>
                </a:solidFill>
                <a:effectLst>
                  <a:outerShdw blurRad="38100" dist="38100" dir="2700000" algn="tl">
                    <a:srgbClr val="000000">
                      <a:alpha val="43137"/>
                    </a:srgbClr>
                  </a:outerShdw>
                </a:effectLst>
              </a:rPr>
              <a:t>(Tier 2)</a:t>
            </a:r>
          </a:p>
        </p:txBody>
      </p:sp>
      <p:sp>
        <p:nvSpPr>
          <p:cNvPr id="35" name="Oval 34"/>
          <p:cNvSpPr/>
          <p:nvPr/>
        </p:nvSpPr>
        <p:spPr bwMode="auto">
          <a:xfrm>
            <a:off x="1551496" y="1950566"/>
            <a:ext cx="1077404" cy="1030933"/>
          </a:xfrm>
          <a:prstGeom prst="ellipse">
            <a:avLst/>
          </a:prstGeom>
          <a:solidFill>
            <a:schemeClr val="accent1">
              <a:lumMod val="40000"/>
              <a:lumOff val="6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Raw Material</a:t>
            </a:r>
          </a:p>
          <a:p>
            <a:pPr algn="ctr" eaLnBrk="0" fontAlgn="base" hangingPunct="0">
              <a:spcBef>
                <a:spcPct val="0"/>
              </a:spcBef>
              <a:spcAft>
                <a:spcPct val="0"/>
              </a:spcAft>
            </a:pPr>
            <a:r>
              <a:rPr lang="en-US" sz="1000" b="1" dirty="0">
                <a:solidFill>
                  <a:prstClr val="black"/>
                </a:solidFill>
                <a:effectLst>
                  <a:outerShdw blurRad="38100" dist="38100" dir="2700000" algn="tl">
                    <a:srgbClr val="000000">
                      <a:alpha val="43137"/>
                    </a:srgbClr>
                  </a:outerShdw>
                </a:effectLst>
              </a:rPr>
              <a:t>Suppliers</a:t>
            </a: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solidFill>
                  <a:srgbClr val="923222"/>
                </a:solidFill>
                <a:effectLst>
                  <a:outerShdw blurRad="38100" dist="38100" dir="2700000" algn="tl">
                    <a:srgbClr val="000000">
                      <a:alpha val="43137"/>
                    </a:srgbClr>
                  </a:outerShdw>
                </a:effectLst>
              </a:rPr>
              <a:t>(Tier 3)</a:t>
            </a:r>
          </a:p>
        </p:txBody>
      </p:sp>
      <p:sp>
        <p:nvSpPr>
          <p:cNvPr id="36" name="Oval 35"/>
          <p:cNvSpPr/>
          <p:nvPr/>
        </p:nvSpPr>
        <p:spPr bwMode="auto">
          <a:xfrm>
            <a:off x="8338128" y="1950566"/>
            <a:ext cx="1072573" cy="1030933"/>
          </a:xfrm>
          <a:prstGeom prst="ellipse">
            <a:avLst/>
          </a:prstGeom>
          <a:solidFill>
            <a:schemeClr val="accent5">
              <a:lumMod val="60000"/>
              <a:lumOff val="4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r>
              <a:rPr lang="en-US" sz="900" b="1" dirty="0">
                <a:solidFill>
                  <a:prstClr val="black"/>
                </a:solidFill>
                <a:effectLst>
                  <a:outerShdw blurRad="38100" dist="38100" dir="2700000" algn="tl">
                    <a:srgbClr val="000000">
                      <a:alpha val="43137"/>
                    </a:srgbClr>
                  </a:outerShdw>
                </a:effectLst>
              </a:rPr>
              <a:t>Retail</a:t>
            </a:r>
          </a:p>
          <a:p>
            <a:pPr algn="ctr" eaLnBrk="0" fontAlgn="base" hangingPunct="0">
              <a:spcBef>
                <a:spcPct val="0"/>
              </a:spcBef>
              <a:spcAft>
                <a:spcPct val="0"/>
              </a:spcAft>
            </a:pPr>
            <a:r>
              <a:rPr lang="en-US" sz="900" b="1" dirty="0">
                <a:solidFill>
                  <a:prstClr val="black"/>
                </a:solidFill>
                <a:effectLst>
                  <a:outerShdw blurRad="38100" dist="38100" dir="2700000" algn="tl">
                    <a:srgbClr val="000000">
                      <a:alpha val="43137"/>
                    </a:srgbClr>
                  </a:outerShdw>
                </a:effectLst>
              </a:rPr>
              <a:t>Customers</a:t>
            </a: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solidFill>
                  <a:srgbClr val="923222"/>
                </a:solidFill>
                <a:effectLst>
                  <a:outerShdw blurRad="38100" dist="38100" dir="2700000" algn="tl">
                    <a:srgbClr val="000000">
                      <a:alpha val="43137"/>
                    </a:srgbClr>
                  </a:outerShdw>
                </a:effectLst>
              </a:rPr>
              <a:t>(Tier 2)</a:t>
            </a:r>
            <a:endParaRPr lang="en-US" sz="900" b="1" dirty="0">
              <a:solidFill>
                <a:prstClr val="black"/>
              </a:solidFill>
              <a:effectLst>
                <a:outerShdw blurRad="38100" dist="38100" dir="2700000" algn="tl">
                  <a:srgbClr val="000000">
                    <a:alpha val="43137"/>
                  </a:srgbClr>
                </a:outerShdw>
              </a:effectLst>
            </a:endParaRPr>
          </a:p>
        </p:txBody>
      </p:sp>
      <p:sp>
        <p:nvSpPr>
          <p:cNvPr id="37" name="Oval 36"/>
          <p:cNvSpPr/>
          <p:nvPr/>
        </p:nvSpPr>
        <p:spPr bwMode="auto">
          <a:xfrm>
            <a:off x="9595428" y="1950566"/>
            <a:ext cx="1072573" cy="1030933"/>
          </a:xfrm>
          <a:prstGeom prst="ellipse">
            <a:avLst/>
          </a:prstGeom>
          <a:solidFill>
            <a:schemeClr val="accent5">
              <a:lumMod val="20000"/>
              <a:lumOff val="80000"/>
            </a:schemeClr>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fontAlgn="base" hangingPunct="0">
              <a:spcBef>
                <a:spcPct val="0"/>
              </a:spcBef>
              <a:spcAft>
                <a:spcPct val="0"/>
              </a:spcAft>
            </a:pPr>
            <a:endParaRPr lang="en-US" sz="9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900" b="1" dirty="0">
                <a:solidFill>
                  <a:prstClr val="black"/>
                </a:solidFill>
                <a:effectLst>
                  <a:outerShdw blurRad="38100" dist="38100" dir="2700000" algn="tl">
                    <a:srgbClr val="000000">
                      <a:alpha val="43137"/>
                    </a:srgbClr>
                  </a:outerShdw>
                </a:effectLst>
              </a:rPr>
              <a:t>Consumers</a:t>
            </a: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endParaRPr lang="en-US" sz="400" b="1" dirty="0">
              <a:solidFill>
                <a:prstClr val="black"/>
              </a:solidFill>
              <a:effectLst>
                <a:outerShdw blurRad="38100" dist="38100" dir="2700000" algn="tl">
                  <a:srgbClr val="000000">
                    <a:alpha val="43137"/>
                  </a:srgbClr>
                </a:outerShdw>
              </a:effectLst>
            </a:endParaRPr>
          </a:p>
          <a:p>
            <a:pPr algn="ctr" eaLnBrk="0" fontAlgn="base" hangingPunct="0">
              <a:spcBef>
                <a:spcPct val="0"/>
              </a:spcBef>
              <a:spcAft>
                <a:spcPct val="0"/>
              </a:spcAft>
            </a:pPr>
            <a:r>
              <a:rPr lang="en-US" sz="800" i="1" dirty="0">
                <a:solidFill>
                  <a:srgbClr val="923222"/>
                </a:solidFill>
                <a:effectLst>
                  <a:outerShdw blurRad="38100" dist="38100" dir="2700000" algn="tl">
                    <a:srgbClr val="000000">
                      <a:alpha val="43137"/>
                    </a:srgbClr>
                  </a:outerShdw>
                </a:effectLst>
              </a:rPr>
              <a:t>(Tier 3)</a:t>
            </a:r>
          </a:p>
        </p:txBody>
      </p:sp>
      <p:sp>
        <p:nvSpPr>
          <p:cNvPr id="38" name="TextBox 37"/>
          <p:cNvSpPr txBox="1"/>
          <p:nvPr/>
        </p:nvSpPr>
        <p:spPr>
          <a:xfrm>
            <a:off x="5028240" y="1028700"/>
            <a:ext cx="2135521" cy="677108"/>
          </a:xfrm>
          <a:prstGeom prst="rect">
            <a:avLst/>
          </a:prstGeom>
          <a:noFill/>
        </p:spPr>
        <p:txBody>
          <a:bodyPr wrap="none" rtlCol="0">
            <a:spAutoFit/>
          </a:bodyPr>
          <a:lstStyle/>
          <a:p>
            <a:pPr algn="ctr" fontAlgn="base">
              <a:spcBef>
                <a:spcPct val="0"/>
              </a:spcBef>
              <a:spcAft>
                <a:spcPct val="0"/>
              </a:spcAft>
            </a:pPr>
            <a:r>
              <a:rPr lang="en-US" b="1" dirty="0">
                <a:solidFill>
                  <a:schemeClr val="bg1"/>
                </a:solidFill>
                <a:effectLst>
                  <a:outerShdw blurRad="38100" dist="38100" dir="2700000" algn="tl">
                    <a:srgbClr val="000000">
                      <a:alpha val="43137"/>
                    </a:srgbClr>
                  </a:outerShdw>
                </a:effectLst>
              </a:rPr>
              <a:t>Manufacturer</a:t>
            </a:r>
          </a:p>
          <a:p>
            <a:pPr algn="ctr" fontAlgn="base">
              <a:spcBef>
                <a:spcPct val="0"/>
              </a:spcBef>
              <a:spcAft>
                <a:spcPct val="0"/>
              </a:spcAft>
            </a:pPr>
            <a:r>
              <a:rPr lang="en-US" sz="1400" i="1" dirty="0">
                <a:solidFill>
                  <a:schemeClr val="bg1"/>
                </a:solidFill>
                <a:effectLst>
                  <a:outerShdw blurRad="38100" dist="38100" dir="2700000" algn="tl">
                    <a:srgbClr val="000000">
                      <a:alpha val="43137"/>
                    </a:srgbClr>
                  </a:outerShdw>
                </a:effectLst>
              </a:rPr>
              <a:t>(Your Company)</a:t>
            </a:r>
          </a:p>
        </p:txBody>
      </p:sp>
      <p:sp>
        <p:nvSpPr>
          <p:cNvPr id="39" name="Oval 38"/>
          <p:cNvSpPr/>
          <p:nvPr/>
        </p:nvSpPr>
        <p:spPr bwMode="auto">
          <a:xfrm>
            <a:off x="5617370" y="2011213"/>
            <a:ext cx="250031" cy="238125"/>
          </a:xfrm>
          <a:prstGeom prst="ellipse">
            <a:avLst/>
          </a:prstGeom>
          <a:solidFill>
            <a:srgbClr val="923222"/>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a:t>
            </a:r>
          </a:p>
        </p:txBody>
      </p:sp>
      <p:sp>
        <p:nvSpPr>
          <p:cNvPr id="40" name="Oval 39"/>
          <p:cNvSpPr/>
          <p:nvPr/>
        </p:nvSpPr>
        <p:spPr bwMode="auto">
          <a:xfrm>
            <a:off x="5970985" y="1896914"/>
            <a:ext cx="250031" cy="238125"/>
          </a:xfrm>
          <a:prstGeom prst="ellipse">
            <a:avLst/>
          </a:prstGeom>
          <a:solidFill>
            <a:srgbClr val="923222"/>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a:t>
            </a:r>
          </a:p>
        </p:txBody>
      </p:sp>
      <p:sp>
        <p:nvSpPr>
          <p:cNvPr id="41" name="Oval 40"/>
          <p:cNvSpPr/>
          <p:nvPr/>
        </p:nvSpPr>
        <p:spPr bwMode="auto">
          <a:xfrm>
            <a:off x="6324601" y="2020738"/>
            <a:ext cx="250031" cy="238125"/>
          </a:xfrm>
          <a:prstGeom prst="ellipse">
            <a:avLst/>
          </a:prstGeom>
          <a:solidFill>
            <a:srgbClr val="923222"/>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a:t>
            </a:r>
          </a:p>
        </p:txBody>
      </p:sp>
      <p:sp>
        <p:nvSpPr>
          <p:cNvPr id="42" name="Oval 41"/>
          <p:cNvSpPr/>
          <p:nvPr/>
        </p:nvSpPr>
        <p:spPr bwMode="auto">
          <a:xfrm>
            <a:off x="5445920" y="2346970"/>
            <a:ext cx="250031" cy="238125"/>
          </a:xfrm>
          <a:prstGeom prst="ellipse">
            <a:avLst/>
          </a:prstGeom>
          <a:solidFill>
            <a:srgbClr val="923222"/>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a:t>
            </a:r>
          </a:p>
        </p:txBody>
      </p:sp>
      <p:sp>
        <p:nvSpPr>
          <p:cNvPr id="43" name="Oval 42"/>
          <p:cNvSpPr/>
          <p:nvPr/>
        </p:nvSpPr>
        <p:spPr bwMode="auto">
          <a:xfrm>
            <a:off x="6488908" y="2346970"/>
            <a:ext cx="250031" cy="238125"/>
          </a:xfrm>
          <a:prstGeom prst="ellipse">
            <a:avLst/>
          </a:prstGeom>
          <a:solidFill>
            <a:srgbClr val="923222"/>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solidFill>
                  <a:schemeClr val="bg1"/>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Internal</a:t>
            </a:r>
          </a:p>
        </p:txBody>
      </p:sp>
      <p:sp>
        <p:nvSpPr>
          <p:cNvPr id="44" name="Oval 43"/>
          <p:cNvSpPr/>
          <p:nvPr/>
        </p:nvSpPr>
        <p:spPr bwMode="auto">
          <a:xfrm>
            <a:off x="5617370" y="2694632"/>
            <a:ext cx="250031" cy="238125"/>
          </a:xfrm>
          <a:prstGeom prst="ellipse">
            <a:avLst/>
          </a:prstGeom>
          <a:solidFill>
            <a:schemeClr val="accent1"/>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External</a:t>
            </a:r>
          </a:p>
        </p:txBody>
      </p:sp>
      <p:sp>
        <p:nvSpPr>
          <p:cNvPr id="45" name="Oval 44"/>
          <p:cNvSpPr/>
          <p:nvPr/>
        </p:nvSpPr>
        <p:spPr bwMode="auto">
          <a:xfrm>
            <a:off x="5970985" y="2780358"/>
            <a:ext cx="250031" cy="238125"/>
          </a:xfrm>
          <a:prstGeom prst="ellipse">
            <a:avLst/>
          </a:prstGeom>
          <a:solidFill>
            <a:schemeClr val="accent1"/>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External</a:t>
            </a:r>
          </a:p>
        </p:txBody>
      </p:sp>
      <p:sp>
        <p:nvSpPr>
          <p:cNvPr id="46" name="Oval 45"/>
          <p:cNvSpPr/>
          <p:nvPr/>
        </p:nvSpPr>
        <p:spPr bwMode="auto">
          <a:xfrm>
            <a:off x="6324601" y="2704157"/>
            <a:ext cx="250031" cy="238125"/>
          </a:xfrm>
          <a:prstGeom prst="ellipse">
            <a:avLst/>
          </a:prstGeom>
          <a:solidFill>
            <a:schemeClr val="accent1"/>
          </a:solidFill>
          <a:ln w="31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0" tIns="0" rIns="0" bIns="0" numCol="1" rtlCol="0" anchor="ctr" anchorCtr="1" compatLnSpc="1">
            <a:prstTxWarp prst="textNoShape">
              <a:avLst/>
            </a:prstTxWarp>
          </a:bodyPr>
          <a:lstStyle/>
          <a:p>
            <a:pPr algn="ctr" eaLnBrk="0" hangingPunct="0"/>
            <a:r>
              <a:rPr lang="en-US" sz="400" b="1" dirty="0">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External</a:t>
            </a:r>
          </a:p>
        </p:txBody>
      </p:sp>
      <p:sp>
        <p:nvSpPr>
          <p:cNvPr id="49" name="Rectangle 3"/>
          <p:cNvSpPr>
            <a:spLocks noChangeArrowheads="1"/>
          </p:cNvSpPr>
          <p:nvPr/>
        </p:nvSpPr>
        <p:spPr bwMode="gray">
          <a:xfrm>
            <a:off x="1752600" y="141461"/>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What is a Supply Chain? </a:t>
            </a:r>
            <a:r>
              <a:rPr lang="en-US" sz="2000" dirty="0">
                <a:solidFill>
                  <a:srgbClr val="923222"/>
                </a:solidFill>
                <a:latin typeface="Calibri" panose="020F0502020204030204" pitchFamily="34" charset="0"/>
                <a:cs typeface="Arial" charset="0"/>
              </a:rPr>
              <a:t>(continued)</a:t>
            </a:r>
            <a:endParaRPr lang="en-US" sz="1600" i="1" dirty="0">
              <a:solidFill>
                <a:srgbClr val="923222"/>
              </a:solidFill>
              <a:latin typeface="Calibri" panose="020F0502020204030204" pitchFamily="34" charset="0"/>
              <a:cs typeface="Arial" charset="0"/>
            </a:endParaRPr>
          </a:p>
        </p:txBody>
      </p:sp>
      <p:sp>
        <p:nvSpPr>
          <p:cNvPr id="50" name="Rectangle 49"/>
          <p:cNvSpPr/>
          <p:nvPr/>
        </p:nvSpPr>
        <p:spPr>
          <a:xfrm>
            <a:off x="2311401" y="4980564"/>
            <a:ext cx="7298267" cy="1877437"/>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A supply chain consists of the flow of materials and products from:</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Raw Material Suppliers .  .  . to</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Intermediate Suppliers .  .  . to </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Finished Material Suppliers .  .  . to</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Finished Product Manufacturers .  .  . to </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Wholesalers and Distributors .  .  . to </a:t>
            </a:r>
          </a:p>
          <a:p>
            <a:pPr marL="685800" lvl="1" indent="-228600">
              <a:spcBef>
                <a:spcPts val="0"/>
              </a:spcBef>
              <a:spcAft>
                <a:spcPts val="0"/>
              </a:spcAft>
              <a:buClr>
                <a:srgbClr val="923222"/>
              </a:buClr>
              <a:buSzPct val="115000"/>
              <a:buFont typeface="Wingdings" panose="05000000000000000000" pitchFamily="2" charset="2"/>
              <a:buChar char="§"/>
              <a:defRPr/>
            </a:pPr>
            <a:r>
              <a:rPr lang="en-US" altLang="en-US" sz="1600" dirty="0">
                <a:latin typeface="Calibri" panose="020F0502020204030204" pitchFamily="34" charset="0"/>
              </a:rPr>
              <a:t>Retailers and Consumers</a:t>
            </a:r>
            <a:endParaRPr lang="en-US" sz="1600" b="1" dirty="0">
              <a:latin typeface="Calibri" panose="020F0502020204030204" pitchFamily="34" charset="0"/>
              <a:cs typeface="Calibri" panose="020F0502020204030204" pitchFamily="34" charset="0"/>
            </a:endParaRPr>
          </a:p>
        </p:txBody>
      </p:sp>
      <p:grpSp>
        <p:nvGrpSpPr>
          <p:cNvPr id="12" name="Group 11"/>
          <p:cNvGrpSpPr/>
          <p:nvPr/>
        </p:nvGrpSpPr>
        <p:grpSpPr>
          <a:xfrm>
            <a:off x="1507068" y="3189685"/>
            <a:ext cx="9160933" cy="1774031"/>
            <a:chOff x="-16933" y="3152775"/>
            <a:chExt cx="9160933" cy="1774031"/>
          </a:xfrm>
          <a:solidFill>
            <a:srgbClr val="FF0000"/>
          </a:solidFill>
        </p:grpSpPr>
        <p:cxnSp>
          <p:nvCxnSpPr>
            <p:cNvPr id="9" name="Straight Arrow Connector 8"/>
            <p:cNvCxnSpPr/>
            <p:nvPr/>
          </p:nvCxnSpPr>
          <p:spPr bwMode="auto">
            <a:xfrm>
              <a:off x="-16933" y="4036368"/>
              <a:ext cx="7814733" cy="2232"/>
            </a:xfrm>
            <a:prstGeom prst="straightConnector1">
              <a:avLst/>
            </a:prstGeom>
            <a:grpFill/>
            <a:ln w="889000" cap="flat" cmpd="sng" algn="ctr">
              <a:solidFill>
                <a:srgbClr val="004376"/>
              </a:solidFill>
              <a:prstDash val="solid"/>
              <a:round/>
              <a:headEnd type="none" w="med" len="med"/>
              <a:tailEnd type="none" w="med" len="med"/>
            </a:ln>
            <a:effectLst>
              <a:outerShdw blurRad="50800" dist="38100" dir="2700000" algn="tl" rotWithShape="0">
                <a:prstClr val="black">
                  <a:alpha val="40000"/>
                </a:prstClr>
              </a:outerShdw>
            </a:effectLst>
          </p:spPr>
        </p:cxnSp>
        <p:sp>
          <p:nvSpPr>
            <p:cNvPr id="5" name="Right Arrow 4"/>
            <p:cNvSpPr/>
            <p:nvPr/>
          </p:nvSpPr>
          <p:spPr bwMode="auto">
            <a:xfrm>
              <a:off x="7789333" y="3152775"/>
              <a:ext cx="1354667" cy="1774031"/>
            </a:xfrm>
            <a:prstGeom prst="rightArrow">
              <a:avLst>
                <a:gd name="adj1" fmla="val 50000"/>
                <a:gd name="adj2" fmla="val 66696"/>
              </a:avLst>
            </a:prstGeom>
            <a:solidFill>
              <a:srgbClr val="00437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grpSp>
      <p:sp>
        <p:nvSpPr>
          <p:cNvPr id="53" name="TextBox 52"/>
          <p:cNvSpPr txBox="1"/>
          <p:nvPr/>
        </p:nvSpPr>
        <p:spPr>
          <a:xfrm>
            <a:off x="6783917" y="6254234"/>
            <a:ext cx="3805767" cy="369332"/>
          </a:xfrm>
          <a:prstGeom prst="rect">
            <a:avLst/>
          </a:prstGeom>
          <a:noFill/>
        </p:spPr>
        <p:txBody>
          <a:bodyPr wrap="square" rtlCol="0">
            <a:spAutoFit/>
          </a:bodyPr>
          <a:lstStyle/>
          <a:p>
            <a:pPr algn="ctr"/>
            <a:r>
              <a:rPr lang="en-US" sz="1800" i="1" dirty="0">
                <a:solidFill>
                  <a:srgbClr val="923222"/>
                </a:solidFill>
                <a:latin typeface="Calibri" panose="020F0502020204030204" pitchFamily="34" charset="0"/>
              </a:rPr>
              <a:t>“Nodes” or “Links” in the supply chain</a:t>
            </a:r>
          </a:p>
        </p:txBody>
      </p:sp>
      <p:sp>
        <p:nvSpPr>
          <p:cNvPr id="54" name="TextBox 53"/>
          <p:cNvSpPr txBox="1"/>
          <p:nvPr/>
        </p:nvSpPr>
        <p:spPr>
          <a:xfrm>
            <a:off x="5941150" y="4373034"/>
            <a:ext cx="309700" cy="123111"/>
          </a:xfrm>
          <a:prstGeom prst="rect">
            <a:avLst/>
          </a:prstGeom>
          <a:noFill/>
          <a:ln>
            <a:noFill/>
          </a:ln>
        </p:spPr>
        <p:txBody>
          <a:bodyPr wrap="none" tIns="0" bIns="0" rtlCol="0">
            <a:spAutoFit/>
          </a:bodyPr>
          <a:lstStyle/>
          <a:p>
            <a:pPr algn="ctr" fontAlgn="base">
              <a:spcBef>
                <a:spcPct val="0"/>
              </a:spcBef>
              <a:spcAft>
                <a:spcPct val="0"/>
              </a:spcAft>
            </a:pPr>
            <a:r>
              <a:rPr lang="en-US" sz="800" dirty="0">
                <a:solidFill>
                  <a:schemeClr val="bg1"/>
                </a:solidFill>
              </a:rPr>
              <a:t>Air</a:t>
            </a:r>
          </a:p>
        </p:txBody>
      </p:sp>
      <p:pic>
        <p:nvPicPr>
          <p:cNvPr id="55" name="Picture 54"/>
          <p:cNvPicPr>
            <a:picLocks noChangeAspect="1"/>
          </p:cNvPicPr>
          <p:nvPr/>
        </p:nvPicPr>
        <p:blipFill rotWithShape="1">
          <a:blip r:embed="rId2" cstate="print">
            <a:extLst>
              <a:ext uri="{28A0092B-C50C-407E-A947-70E740481C1C}">
                <a14:useLocalDpi xmlns:a14="http://schemas.microsoft.com/office/drawing/2010/main" val="0"/>
              </a:ext>
            </a:extLst>
          </a:blip>
          <a:srcRect l="2532" t="39778" r="34483" b="40667"/>
          <a:stretch/>
        </p:blipFill>
        <p:spPr>
          <a:xfrm>
            <a:off x="5471644" y="3687233"/>
            <a:ext cx="1248712" cy="609600"/>
          </a:xfrm>
          <a:prstGeom prst="rect">
            <a:avLst/>
          </a:prstGeom>
          <a:ln>
            <a:noFill/>
          </a:ln>
        </p:spPr>
      </p:pic>
      <p:sp>
        <p:nvSpPr>
          <p:cNvPr id="56" name="TextBox 55"/>
          <p:cNvSpPr txBox="1"/>
          <p:nvPr/>
        </p:nvSpPr>
        <p:spPr>
          <a:xfrm>
            <a:off x="3201219" y="4381501"/>
            <a:ext cx="441146" cy="123111"/>
          </a:xfrm>
          <a:prstGeom prst="rect">
            <a:avLst/>
          </a:prstGeom>
          <a:noFill/>
          <a:ln>
            <a:noFill/>
          </a:ln>
        </p:spPr>
        <p:txBody>
          <a:bodyPr wrap="none" tIns="0" bIns="0" rtlCol="0">
            <a:spAutoFit/>
          </a:bodyPr>
          <a:lstStyle/>
          <a:p>
            <a:pPr algn="ctr" fontAlgn="base">
              <a:spcBef>
                <a:spcPct val="0"/>
              </a:spcBef>
              <a:spcAft>
                <a:spcPct val="0"/>
              </a:spcAft>
            </a:pPr>
            <a:r>
              <a:rPr lang="en-US" sz="800" dirty="0">
                <a:solidFill>
                  <a:schemeClr val="bg1"/>
                </a:solidFill>
              </a:rPr>
              <a:t>Truck</a:t>
            </a:r>
          </a:p>
        </p:txBody>
      </p:sp>
      <p:pic>
        <p:nvPicPr>
          <p:cNvPr id="57" name="Picture 56"/>
          <p:cNvPicPr>
            <a:picLocks noChangeAspect="1"/>
          </p:cNvPicPr>
          <p:nvPr/>
        </p:nvPicPr>
        <p:blipFill rotWithShape="1">
          <a:blip r:embed="rId3" cstate="print">
            <a:extLst>
              <a:ext uri="{28A0092B-C50C-407E-A947-70E740481C1C}">
                <a14:useLocalDpi xmlns:a14="http://schemas.microsoft.com/office/drawing/2010/main" val="0"/>
              </a:ext>
            </a:extLst>
          </a:blip>
          <a:srcRect l="73108" t="5428" r="8734" b="68794"/>
          <a:stretch/>
        </p:blipFill>
        <p:spPr>
          <a:xfrm>
            <a:off x="3149601" y="3695700"/>
            <a:ext cx="544383" cy="609600"/>
          </a:xfrm>
          <a:prstGeom prst="rect">
            <a:avLst/>
          </a:prstGeom>
          <a:ln>
            <a:noFill/>
          </a:ln>
        </p:spPr>
      </p:pic>
      <p:sp>
        <p:nvSpPr>
          <p:cNvPr id="58" name="TextBox 57"/>
          <p:cNvSpPr txBox="1"/>
          <p:nvPr/>
        </p:nvSpPr>
        <p:spPr>
          <a:xfrm>
            <a:off x="4483282" y="4373034"/>
            <a:ext cx="360996" cy="123111"/>
          </a:xfrm>
          <a:prstGeom prst="rect">
            <a:avLst/>
          </a:prstGeom>
          <a:noFill/>
          <a:ln>
            <a:noFill/>
          </a:ln>
        </p:spPr>
        <p:txBody>
          <a:bodyPr wrap="none" tIns="0" bIns="0" rtlCol="0">
            <a:spAutoFit/>
          </a:bodyPr>
          <a:lstStyle/>
          <a:p>
            <a:pPr algn="ctr" fontAlgn="base">
              <a:spcBef>
                <a:spcPct val="0"/>
              </a:spcBef>
              <a:spcAft>
                <a:spcPct val="0"/>
              </a:spcAft>
            </a:pPr>
            <a:r>
              <a:rPr lang="en-US" sz="800" dirty="0">
                <a:solidFill>
                  <a:schemeClr val="bg1"/>
                </a:solidFill>
              </a:rPr>
              <a:t>Rail</a:t>
            </a:r>
          </a:p>
        </p:txBody>
      </p:sp>
      <p:pic>
        <p:nvPicPr>
          <p:cNvPr id="59" name="Picture 58"/>
          <p:cNvPicPr>
            <a:picLocks noChangeAspect="1"/>
          </p:cNvPicPr>
          <p:nvPr/>
        </p:nvPicPr>
        <p:blipFill rotWithShape="1">
          <a:blip r:embed="rId4" cstate="print">
            <a:extLst>
              <a:ext uri="{28A0092B-C50C-407E-A947-70E740481C1C}">
                <a14:useLocalDpi xmlns:a14="http://schemas.microsoft.com/office/drawing/2010/main" val="0"/>
              </a:ext>
            </a:extLst>
          </a:blip>
          <a:srcRect l="4569" t="6049" r="77406" b="67161"/>
          <a:stretch/>
        </p:blipFill>
        <p:spPr>
          <a:xfrm>
            <a:off x="4376479" y="3687233"/>
            <a:ext cx="574602" cy="609600"/>
          </a:xfrm>
          <a:prstGeom prst="rect">
            <a:avLst/>
          </a:prstGeom>
          <a:ln>
            <a:noFill/>
          </a:ln>
        </p:spPr>
      </p:pic>
      <p:sp>
        <p:nvSpPr>
          <p:cNvPr id="60" name="TextBox 59"/>
          <p:cNvSpPr txBox="1"/>
          <p:nvPr/>
        </p:nvSpPr>
        <p:spPr>
          <a:xfrm>
            <a:off x="8642324" y="4373034"/>
            <a:ext cx="458779" cy="123111"/>
          </a:xfrm>
          <a:prstGeom prst="rect">
            <a:avLst/>
          </a:prstGeom>
          <a:noFill/>
          <a:ln>
            <a:noFill/>
          </a:ln>
        </p:spPr>
        <p:txBody>
          <a:bodyPr wrap="none" tIns="0" bIns="0" rtlCol="0">
            <a:spAutoFit/>
          </a:bodyPr>
          <a:lstStyle/>
          <a:p>
            <a:pPr algn="ctr" fontAlgn="base">
              <a:spcBef>
                <a:spcPct val="0"/>
              </a:spcBef>
              <a:spcAft>
                <a:spcPct val="0"/>
              </a:spcAft>
            </a:pPr>
            <a:r>
              <a:rPr lang="en-US" sz="800" dirty="0">
                <a:solidFill>
                  <a:schemeClr val="bg1"/>
                </a:solidFill>
              </a:rPr>
              <a:t>Water</a:t>
            </a:r>
          </a:p>
        </p:txBody>
      </p:sp>
      <p:pic>
        <p:nvPicPr>
          <p:cNvPr id="61" name="Picture 60"/>
          <p:cNvPicPr>
            <a:picLocks noChangeAspect="1"/>
          </p:cNvPicPr>
          <p:nvPr/>
        </p:nvPicPr>
        <p:blipFill rotWithShape="1">
          <a:blip r:embed="rId5" cstate="print">
            <a:extLst>
              <a:ext uri="{28A0092B-C50C-407E-A947-70E740481C1C}">
                <a14:useLocalDpi xmlns:a14="http://schemas.microsoft.com/office/drawing/2010/main" val="0"/>
              </a:ext>
            </a:extLst>
          </a:blip>
          <a:srcRect l="36790" t="5308" r="41112" b="69012"/>
          <a:stretch/>
        </p:blipFill>
        <p:spPr>
          <a:xfrm>
            <a:off x="8551796" y="3687233"/>
            <a:ext cx="643004" cy="609600"/>
          </a:xfrm>
          <a:prstGeom prst="rect">
            <a:avLst/>
          </a:prstGeom>
          <a:ln>
            <a:noFill/>
          </a:ln>
        </p:spPr>
      </p:pic>
      <p:sp>
        <p:nvSpPr>
          <p:cNvPr id="62" name="TextBox 61"/>
          <p:cNvSpPr txBox="1"/>
          <p:nvPr/>
        </p:nvSpPr>
        <p:spPr>
          <a:xfrm>
            <a:off x="7251520" y="4373034"/>
            <a:ext cx="551753" cy="123111"/>
          </a:xfrm>
          <a:prstGeom prst="rect">
            <a:avLst/>
          </a:prstGeom>
          <a:noFill/>
          <a:ln>
            <a:noFill/>
          </a:ln>
        </p:spPr>
        <p:txBody>
          <a:bodyPr wrap="none" tIns="0" bIns="0" rtlCol="0">
            <a:spAutoFit/>
          </a:bodyPr>
          <a:lstStyle/>
          <a:p>
            <a:pPr algn="ctr" fontAlgn="base">
              <a:spcBef>
                <a:spcPct val="0"/>
              </a:spcBef>
              <a:spcAft>
                <a:spcPct val="0"/>
              </a:spcAft>
            </a:pPr>
            <a:r>
              <a:rPr lang="en-US" sz="800" dirty="0">
                <a:solidFill>
                  <a:schemeClr val="bg1"/>
                </a:solidFill>
              </a:rPr>
              <a:t>Pipeline</a:t>
            </a:r>
          </a:p>
        </p:txBody>
      </p:sp>
      <p:pic>
        <p:nvPicPr>
          <p:cNvPr id="63" name="Picture 62"/>
          <p:cNvPicPr>
            <a:picLocks noChangeAspect="1"/>
          </p:cNvPicPr>
          <p:nvPr/>
        </p:nvPicPr>
        <p:blipFill rotWithShape="1">
          <a:blip r:embed="rId6" cstate="print">
            <a:extLst>
              <a:ext uri="{28A0092B-C50C-407E-A947-70E740481C1C}">
                <a14:useLocalDpi xmlns:a14="http://schemas.microsoft.com/office/drawing/2010/main" val="0"/>
              </a:ext>
            </a:extLst>
          </a:blip>
          <a:srcRect l="6413" t="67968" r="72381" b="7270"/>
          <a:stretch/>
        </p:blipFill>
        <p:spPr>
          <a:xfrm>
            <a:off x="7239001" y="3687233"/>
            <a:ext cx="576791" cy="609600"/>
          </a:xfrm>
          <a:prstGeom prst="rect">
            <a:avLst/>
          </a:prstGeom>
          <a:ln>
            <a:noFill/>
          </a:ln>
        </p:spPr>
      </p:pic>
    </p:spTree>
    <p:extLst>
      <p:ext uri="{BB962C8B-B14F-4D97-AF65-F5344CB8AC3E}">
        <p14:creationId xmlns:p14="http://schemas.microsoft.com/office/powerpoint/2010/main" val="481533301"/>
      </p:ext>
    </p:extLst>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52600" y="914400"/>
            <a:ext cx="8686800" cy="5562600"/>
          </a:xfrm>
        </p:spPr>
        <p:txBody>
          <a:bodyPr/>
          <a:lstStyle/>
          <a:p>
            <a:pPr>
              <a:buClr>
                <a:srgbClr val="923222"/>
              </a:buClr>
              <a:buSzPct val="115000"/>
              <a:buFont typeface="Wingdings" panose="05000000000000000000" pitchFamily="2" charset="2"/>
              <a:buChar char="§"/>
            </a:pPr>
            <a:r>
              <a:rPr lang="en-US" sz="2000" dirty="0">
                <a:latin typeface="Calibri" panose="020F0502020204030204" pitchFamily="34" charset="0"/>
              </a:rPr>
              <a:t>An additional aspect of the model is referred to as “Enable.” </a:t>
            </a:r>
          </a:p>
          <a:p>
            <a:pPr>
              <a:buClr>
                <a:srgbClr val="923222"/>
              </a:buClr>
              <a:buSzPct val="115000"/>
              <a:buFont typeface="Wingdings" panose="05000000000000000000" pitchFamily="2" charset="2"/>
              <a:buChar char="§"/>
            </a:pPr>
            <a:r>
              <a:rPr lang="en-US" sz="2000" dirty="0">
                <a:latin typeface="Calibri" panose="020F0502020204030204" pitchFamily="34" charset="0"/>
              </a:rPr>
              <a:t>Enabling processes </a:t>
            </a:r>
            <a:r>
              <a:rPr lang="en-US" sz="2000" b="1" dirty="0">
                <a:latin typeface="Calibri" panose="020F0502020204030204" pitchFamily="34" charset="0"/>
              </a:rPr>
              <a:t>facilitate a company’s ability to manage the supply chain </a:t>
            </a:r>
            <a:r>
              <a:rPr lang="en-US" sz="2000" dirty="0">
                <a:latin typeface="Calibri" panose="020F0502020204030204" pitchFamily="34" charset="0"/>
              </a:rPr>
              <a:t>and are spread throughout every stage. </a:t>
            </a:r>
          </a:p>
          <a:p>
            <a:pPr lvl="1">
              <a:spcBef>
                <a:spcPts val="600"/>
              </a:spcBef>
              <a:spcAft>
                <a:spcPts val="600"/>
              </a:spcAft>
              <a:buClr>
                <a:srgbClr val="923222"/>
              </a:buClr>
              <a:buSzPct val="115000"/>
            </a:pPr>
            <a:r>
              <a:rPr lang="en-US" sz="1600" dirty="0">
                <a:latin typeface="Calibri" panose="020F0502020204030204" pitchFamily="34" charset="0"/>
              </a:rPr>
              <a:t>In other words, we want to enable our capabilities as we plan, source, make, and deliver (and return). </a:t>
            </a:r>
          </a:p>
          <a:p>
            <a:pPr>
              <a:buClr>
                <a:srgbClr val="923222"/>
              </a:buClr>
              <a:buSzPct val="115000"/>
              <a:buFont typeface="Wingdings" panose="05000000000000000000" pitchFamily="2" charset="2"/>
              <a:buChar char="§"/>
            </a:pPr>
            <a:r>
              <a:rPr lang="en-US" sz="2000" dirty="0">
                <a:latin typeface="Calibri" panose="020F0502020204030204" pitchFamily="34" charset="0"/>
              </a:rPr>
              <a:t>This is </a:t>
            </a:r>
            <a:r>
              <a:rPr lang="en-US" sz="2000" b="1" u="sng" dirty="0">
                <a:latin typeface="Calibri" panose="020F0502020204030204" pitchFamily="34" charset="0"/>
              </a:rPr>
              <a:t>not a stage that occurs sequentially </a:t>
            </a:r>
            <a:r>
              <a:rPr lang="en-US" sz="2000" dirty="0">
                <a:latin typeface="Calibri" panose="020F0502020204030204" pitchFamily="34" charset="0"/>
              </a:rPr>
              <a:t>after all of the others. </a:t>
            </a:r>
          </a:p>
          <a:p>
            <a:pPr>
              <a:spcAft>
                <a:spcPts val="600"/>
              </a:spcAft>
              <a:buClr>
                <a:srgbClr val="923222"/>
              </a:buClr>
              <a:buSzPct val="115000"/>
              <a:buFont typeface="Wingdings" panose="05000000000000000000" pitchFamily="2" charset="2"/>
              <a:buChar char="§"/>
            </a:pPr>
            <a:r>
              <a:rPr lang="en-US" sz="2000" dirty="0">
                <a:latin typeface="Calibri" panose="020F0502020204030204" pitchFamily="34" charset="0"/>
              </a:rPr>
              <a:t>Enabling processes include elements such as</a:t>
            </a:r>
          </a:p>
          <a:p>
            <a:pPr lvl="1">
              <a:spcBef>
                <a:spcPts val="200"/>
              </a:spcBef>
              <a:buClr>
                <a:srgbClr val="923222"/>
              </a:buClr>
              <a:buSzPct val="115000"/>
            </a:pPr>
            <a:r>
              <a:rPr lang="en-US" sz="1400" dirty="0">
                <a:latin typeface="Calibri" panose="020F0502020204030204" pitchFamily="34" charset="0"/>
              </a:rPr>
              <a:t>Supply Chain Systems and Network Operations </a:t>
            </a:r>
          </a:p>
          <a:p>
            <a:pPr lvl="1">
              <a:spcBef>
                <a:spcPts val="200"/>
              </a:spcBef>
              <a:buClr>
                <a:srgbClr val="923222"/>
              </a:buClr>
              <a:buSzPct val="115000"/>
            </a:pPr>
            <a:r>
              <a:rPr lang="en-US" sz="1400" dirty="0">
                <a:latin typeface="Calibri" panose="020F0502020204030204" pitchFamily="34" charset="0"/>
              </a:rPr>
              <a:t>Systems Configuration Control </a:t>
            </a:r>
          </a:p>
          <a:p>
            <a:pPr lvl="1">
              <a:spcBef>
                <a:spcPts val="200"/>
              </a:spcBef>
              <a:buClr>
                <a:srgbClr val="923222"/>
              </a:buClr>
              <a:buSzPct val="115000"/>
            </a:pPr>
            <a:r>
              <a:rPr lang="en-US" sz="1400" dirty="0">
                <a:latin typeface="Calibri" panose="020F0502020204030204" pitchFamily="34" charset="0"/>
              </a:rPr>
              <a:t>Interfaces </a:t>
            </a:r>
          </a:p>
          <a:p>
            <a:pPr lvl="1">
              <a:spcBef>
                <a:spcPts val="200"/>
              </a:spcBef>
              <a:buClr>
                <a:srgbClr val="923222"/>
              </a:buClr>
              <a:buSzPct val="115000"/>
            </a:pPr>
            <a:r>
              <a:rPr lang="en-US" sz="1400" dirty="0">
                <a:latin typeface="Calibri" panose="020F0502020204030204" pitchFamily="34" charset="0"/>
              </a:rPr>
              <a:t>Gateways </a:t>
            </a:r>
          </a:p>
          <a:p>
            <a:pPr lvl="1">
              <a:spcBef>
                <a:spcPts val="200"/>
              </a:spcBef>
              <a:buClr>
                <a:srgbClr val="923222"/>
              </a:buClr>
              <a:buSzPct val="115000"/>
            </a:pPr>
            <a:r>
              <a:rPr lang="en-US" sz="1400" dirty="0">
                <a:latin typeface="Calibri" panose="020F0502020204030204" pitchFamily="34" charset="0"/>
              </a:rPr>
              <a:t>Database Administration </a:t>
            </a:r>
          </a:p>
          <a:p>
            <a:pPr lvl="1">
              <a:spcBef>
                <a:spcPts val="200"/>
              </a:spcBef>
              <a:buClr>
                <a:srgbClr val="923222"/>
              </a:buClr>
              <a:buSzPct val="115000"/>
            </a:pPr>
            <a:r>
              <a:rPr lang="en-US" sz="1400" dirty="0">
                <a:latin typeface="Calibri" panose="020F0502020204030204" pitchFamily="34" charset="0"/>
              </a:rPr>
              <a:t>Electronic Data Interchange (EDI) </a:t>
            </a:r>
          </a:p>
          <a:p>
            <a:pPr lvl="1">
              <a:spcBef>
                <a:spcPts val="200"/>
              </a:spcBef>
              <a:buClr>
                <a:srgbClr val="923222"/>
              </a:buClr>
              <a:buSzPct val="115000"/>
            </a:pPr>
            <a:r>
              <a:rPr lang="en-US" sz="1400" dirty="0">
                <a:latin typeface="Calibri" panose="020F0502020204030204" pitchFamily="34" charset="0"/>
              </a:rPr>
              <a:t>Telecommunications Services </a:t>
            </a:r>
          </a:p>
          <a:p>
            <a:pPr lvl="1">
              <a:spcBef>
                <a:spcPts val="200"/>
              </a:spcBef>
              <a:buClr>
                <a:srgbClr val="923222"/>
              </a:buClr>
              <a:buSzPct val="115000"/>
            </a:pPr>
            <a:r>
              <a:rPr lang="en-US" sz="1400" dirty="0">
                <a:latin typeface="Calibri" panose="020F0502020204030204" pitchFamily="34" charset="0"/>
              </a:rPr>
              <a:t>Performance Measurement </a:t>
            </a:r>
          </a:p>
          <a:p>
            <a:pPr lvl="1">
              <a:spcBef>
                <a:spcPts val="200"/>
              </a:spcBef>
              <a:buClr>
                <a:srgbClr val="923222"/>
              </a:buClr>
              <a:buSzPct val="115000"/>
            </a:pPr>
            <a:r>
              <a:rPr lang="en-US" sz="1400" dirty="0">
                <a:latin typeface="Calibri" panose="020F0502020204030204" pitchFamily="34" charset="0"/>
              </a:rPr>
              <a:t>Contract Management </a:t>
            </a:r>
          </a:p>
          <a:p>
            <a:pPr lvl="1">
              <a:spcBef>
                <a:spcPts val="200"/>
              </a:spcBef>
              <a:buClr>
                <a:srgbClr val="923222"/>
              </a:buClr>
              <a:buSzPct val="115000"/>
            </a:pPr>
            <a:r>
              <a:rPr lang="en-US" sz="1400" dirty="0">
                <a:latin typeface="Calibri" panose="020F0502020204030204" pitchFamily="34" charset="0"/>
              </a:rPr>
              <a:t>Business Rules</a:t>
            </a:r>
          </a:p>
          <a:p>
            <a:pPr lvl="1">
              <a:spcBef>
                <a:spcPts val="200"/>
              </a:spcBef>
              <a:buClr>
                <a:srgbClr val="923222"/>
              </a:buClr>
              <a:buSzPct val="115000"/>
            </a:pPr>
            <a:r>
              <a:rPr lang="en-US" sz="1400" dirty="0">
                <a:latin typeface="Calibri" panose="020F0502020204030204" pitchFamily="34" charset="0"/>
              </a:rPr>
              <a:t>Standards</a:t>
            </a:r>
          </a:p>
          <a:p>
            <a:pPr lvl="1">
              <a:spcBef>
                <a:spcPts val="200"/>
              </a:spcBef>
              <a:buClr>
                <a:srgbClr val="923222"/>
              </a:buClr>
              <a:buSzPct val="115000"/>
            </a:pPr>
            <a:r>
              <a:rPr lang="en-US" sz="1400" dirty="0">
                <a:latin typeface="Calibri" panose="020F0502020204030204" pitchFamily="34" charset="0"/>
              </a:rPr>
              <a:t>Training and Education</a:t>
            </a:r>
          </a:p>
        </p:txBody>
      </p:sp>
      <p:sp>
        <p:nvSpPr>
          <p:cNvPr id="5" name="Footer Placeholder 4"/>
          <p:cNvSpPr>
            <a:spLocks noGrp="1"/>
          </p:cNvSpPr>
          <p:nvPr>
            <p:ph type="ftr" sz="quarter" idx="3"/>
          </p:nvPr>
        </p:nvSpPr>
        <p:spPr>
          <a:xfrm>
            <a:off x="1845733" y="6604002"/>
            <a:ext cx="3335867" cy="169333"/>
          </a:xfrm>
        </p:spPr>
        <p:txBody>
          <a:bodyPr/>
          <a:lstStyle/>
          <a:p>
            <a:r>
              <a:rPr lang="en-US" dirty="0"/>
              <a:t>Fundamentals of Supply Chain Management – </a:t>
            </a:r>
            <a:r>
              <a:rPr lang="en-US" dirty="0" err="1"/>
              <a:t>McLaury</a:t>
            </a:r>
            <a:r>
              <a:rPr lang="en-US" dirty="0"/>
              <a:t>/</a:t>
            </a:r>
            <a:r>
              <a:rPr lang="en-US" dirty="0" err="1"/>
              <a:t>Spiegle</a:t>
            </a:r>
            <a:endParaRPr lang="en-US" dirty="0"/>
          </a:p>
        </p:txBody>
      </p:sp>
      <p:sp>
        <p:nvSpPr>
          <p:cNvPr id="40" name="Slide Number Placeholder 39"/>
          <p:cNvSpPr>
            <a:spLocks noGrp="1"/>
          </p:cNvSpPr>
          <p:nvPr>
            <p:ph type="sldNum" sz="quarter" idx="4"/>
          </p:nvPr>
        </p:nvSpPr>
        <p:spPr>
          <a:xfrm>
            <a:off x="1655763" y="6604002"/>
            <a:ext cx="193674" cy="174779"/>
          </a:xfrm>
        </p:spPr>
        <p:txBody>
          <a:bodyPr/>
          <a:lstStyle/>
          <a:p>
            <a:fld id="{E66AA3EA-0569-43EF-BBA3-83FDB109D582}" type="slidenum">
              <a:rPr lang="en-US" smtClean="0"/>
              <a:pPr/>
              <a:t>30</a:t>
            </a:fld>
            <a:endParaRPr lang="en-US" dirty="0"/>
          </a:p>
        </p:txBody>
      </p:sp>
      <p:sp>
        <p:nvSpPr>
          <p:cNvPr id="41" name="Rectangle 3"/>
          <p:cNvSpPr>
            <a:spLocks noChangeArrowheads="1"/>
          </p:cNvSpPr>
          <p:nvPr/>
        </p:nvSpPr>
        <p:spPr bwMode="gray">
          <a:xfrm>
            <a:off x="1752600" y="134523"/>
            <a:ext cx="8490438" cy="492955"/>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SCOR Model: </a:t>
            </a:r>
            <a:r>
              <a:rPr lang="en-US" sz="3200" b="1" dirty="0">
                <a:effectLst>
                  <a:outerShdw blurRad="38100" dist="38100" dir="2700000" algn="tl">
                    <a:srgbClr val="C0C0C0"/>
                  </a:outerShdw>
                </a:effectLst>
                <a:latin typeface="Calibri" panose="020F0502020204030204" pitchFamily="34" charset="0"/>
                <a:cs typeface="Arial" charset="0"/>
              </a:rPr>
              <a:t>ENABLE</a:t>
            </a:r>
          </a:p>
        </p:txBody>
      </p:sp>
      <p:pic>
        <p:nvPicPr>
          <p:cNvPr id="2" name="Picture 1"/>
          <p:cNvPicPr>
            <a:picLocks noChangeAspect="1"/>
          </p:cNvPicPr>
          <p:nvPr/>
        </p:nvPicPr>
        <p:blipFill>
          <a:blip r:embed="rId3"/>
          <a:stretch>
            <a:fillRect/>
          </a:stretch>
        </p:blipFill>
        <p:spPr>
          <a:xfrm>
            <a:off x="5469468" y="4435152"/>
            <a:ext cx="4969933" cy="2003749"/>
          </a:xfrm>
          <a:prstGeom prst="rect">
            <a:avLst/>
          </a:prstGeom>
        </p:spPr>
      </p:pic>
      <p:sp>
        <p:nvSpPr>
          <p:cNvPr id="4" name="Right Bracket 3"/>
          <p:cNvSpPr/>
          <p:nvPr/>
        </p:nvSpPr>
        <p:spPr bwMode="auto">
          <a:xfrm rot="16200000">
            <a:off x="7821084" y="1784351"/>
            <a:ext cx="266700" cy="4969933"/>
          </a:xfrm>
          <a:prstGeom prst="rightBracket">
            <a:avLst/>
          </a:prstGeom>
          <a:noFill/>
          <a:ln w="76200" cap="flat" cmpd="sng" algn="ctr">
            <a:solidFill>
              <a:srgbClr val="923222"/>
            </a:solidFill>
            <a:prstDash val="solid"/>
            <a:round/>
            <a:headEnd type="none" w="med" len="med"/>
            <a:tailEnd type="none" w="med" len="med"/>
          </a:ln>
          <a:effectLst/>
        </p:spPr>
        <p:txBody>
          <a:bodyPr rtlCol="0" anchor="ctr"/>
          <a:lstStyle/>
          <a:p>
            <a:pPr algn="ctr"/>
            <a:endParaRPr lang="en-US"/>
          </a:p>
        </p:txBody>
      </p:sp>
      <p:sp>
        <p:nvSpPr>
          <p:cNvPr id="39" name="TextBox 38"/>
          <p:cNvSpPr txBox="1"/>
          <p:nvPr/>
        </p:nvSpPr>
        <p:spPr>
          <a:xfrm>
            <a:off x="7303476" y="3984710"/>
            <a:ext cx="1242648" cy="307777"/>
          </a:xfrm>
          <a:prstGeom prst="rect">
            <a:avLst/>
          </a:prstGeom>
          <a:solidFill>
            <a:schemeClr val="bg1"/>
          </a:solidFill>
        </p:spPr>
        <p:txBody>
          <a:bodyPr wrap="none" lIns="91440" tIns="0" rIns="91440" bIns="0" rtlCol="0" anchor="ctr" anchorCtr="1">
            <a:spAutoFit/>
          </a:bodyPr>
          <a:lstStyle/>
          <a:p>
            <a:r>
              <a:rPr lang="en-US" sz="2000" b="1" dirty="0"/>
              <a:t>ENABLE</a:t>
            </a:r>
          </a:p>
        </p:txBody>
      </p:sp>
    </p:spTree>
    <p:extLst>
      <p:ext uri="{BB962C8B-B14F-4D97-AF65-F5344CB8AC3E}">
        <p14:creationId xmlns:p14="http://schemas.microsoft.com/office/powerpoint/2010/main" val="1309004557"/>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 calcmode="lin" valueType="num">
                                      <p:cBhvr additive="base">
                                        <p:cTn id="4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anim calcmode="lin" valueType="num">
                                      <p:cBhvr additive="base">
                                        <p:cTn id="4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anim calcmode="lin" valueType="num">
                                      <p:cBhvr additive="base">
                                        <p:cTn id="5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 calcmode="lin" valueType="num">
                                      <p:cBhvr additive="base">
                                        <p:cTn id="5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 calcmode="lin" valueType="num">
                                      <p:cBhvr additive="base">
                                        <p:cTn id="61"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3" end="13"/>
                                            </p:txEl>
                                          </p:spTgt>
                                        </p:tgtEl>
                                        <p:attrNameLst>
                                          <p:attrName>style.visibility</p:attrName>
                                        </p:attrNameLst>
                                      </p:cBhvr>
                                      <p:to>
                                        <p:strVal val="visible"/>
                                      </p:to>
                                    </p:set>
                                    <p:anim calcmode="lin" valueType="num">
                                      <p:cBhvr additive="base">
                                        <p:cTn id="65"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4" end="14"/>
                                            </p:txEl>
                                          </p:spTgt>
                                        </p:tgtEl>
                                        <p:attrNameLst>
                                          <p:attrName>style.visibility</p:attrName>
                                        </p:attrNameLst>
                                      </p:cBhvr>
                                      <p:to>
                                        <p:strVal val="visible"/>
                                      </p:to>
                                    </p:set>
                                    <p:anim calcmode="lin" valueType="num">
                                      <p:cBhvr additive="base">
                                        <p:cTn id="69"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5" end="15"/>
                                            </p:txEl>
                                          </p:spTgt>
                                        </p:tgtEl>
                                        <p:attrNameLst>
                                          <p:attrName>style.visibility</p:attrName>
                                        </p:attrNameLst>
                                      </p:cBhvr>
                                      <p:to>
                                        <p:strVal val="visible"/>
                                      </p:to>
                                    </p:set>
                                    <p:anim calcmode="lin" valueType="num">
                                      <p:cBhvr additive="base">
                                        <p:cTn id="73"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 calcmode="lin" valueType="num">
                                      <p:cBhvr additive="base">
                                        <p:cTn id="77"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6" end="1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2"/>
          <p:cNvSpPr>
            <a:spLocks noGrp="1" noChangeArrowheads="1"/>
          </p:cNvSpPr>
          <p:nvPr>
            <p:ph type="title" idx="4294967295"/>
          </p:nvPr>
        </p:nvSpPr>
        <p:spPr>
          <a:xfrm>
            <a:off x="1834829" y="163596"/>
            <a:ext cx="8439150" cy="496804"/>
          </a:xfrm>
          <a:noFill/>
          <a:ln w="9525">
            <a:noFill/>
            <a:miter lim="800000"/>
            <a:headEnd/>
            <a:tailEnd/>
          </a:ln>
          <a:effectLst/>
        </p:spPr>
        <p:txBody>
          <a:bodyPr wrap="square" anchor="b">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Course Alignment with the SCOR Model</a:t>
            </a:r>
          </a:p>
        </p:txBody>
      </p:sp>
      <p:sp>
        <p:nvSpPr>
          <p:cNvPr id="2" name="TextBox 1"/>
          <p:cNvSpPr txBox="1"/>
          <p:nvPr/>
        </p:nvSpPr>
        <p:spPr>
          <a:xfrm>
            <a:off x="1524000" y="899067"/>
            <a:ext cx="9144000" cy="369332"/>
          </a:xfrm>
          <a:prstGeom prst="rect">
            <a:avLst/>
          </a:prstGeom>
          <a:noFill/>
        </p:spPr>
        <p:txBody>
          <a:bodyPr wrap="square" rtlCol="0">
            <a:spAutoFit/>
          </a:bodyPr>
          <a:lstStyle/>
          <a:p>
            <a:pPr algn="ctr"/>
            <a:r>
              <a:rPr lang="en-US" sz="1800" dirty="0">
                <a:latin typeface="Calibri" panose="020F0502020204030204" pitchFamily="34" charset="0"/>
              </a:rPr>
              <a:t>These are the chapters in this course that we will follow in sequence aligned to the SCOR Model </a:t>
            </a:r>
          </a:p>
        </p:txBody>
      </p:sp>
      <p:graphicFrame>
        <p:nvGraphicFramePr>
          <p:cNvPr id="36" name="Content Placeholder 5"/>
          <p:cNvGraphicFramePr>
            <a:graphicFrameLocks/>
          </p:cNvGraphicFramePr>
          <p:nvPr>
            <p:extLst>
              <p:ext uri="{D42A27DB-BD31-4B8C-83A1-F6EECF244321}">
                <p14:modId xmlns:p14="http://schemas.microsoft.com/office/powerpoint/2010/main" val="3799293944"/>
              </p:ext>
            </p:extLst>
          </p:nvPr>
        </p:nvGraphicFramePr>
        <p:xfrm>
          <a:off x="1863305" y="2263140"/>
          <a:ext cx="8410675" cy="4298528"/>
        </p:xfrm>
        <a:graphic>
          <a:graphicData uri="http://schemas.openxmlformats.org/drawingml/2006/table">
            <a:tbl>
              <a:tblPr firstRow="1" bandRow="1">
                <a:tableStyleId>{073A0DAA-6AF3-43AB-8588-CEC1D06C72B9}</a:tableStyleId>
              </a:tblPr>
              <a:tblGrid>
                <a:gridCol w="1682135">
                  <a:extLst>
                    <a:ext uri="{9D8B030D-6E8A-4147-A177-3AD203B41FA5}">
                      <a16:colId xmlns:a16="http://schemas.microsoft.com/office/drawing/2014/main" val="20000"/>
                    </a:ext>
                  </a:extLst>
                </a:gridCol>
                <a:gridCol w="1682135">
                  <a:extLst>
                    <a:ext uri="{9D8B030D-6E8A-4147-A177-3AD203B41FA5}">
                      <a16:colId xmlns:a16="http://schemas.microsoft.com/office/drawing/2014/main" val="20001"/>
                    </a:ext>
                  </a:extLst>
                </a:gridCol>
                <a:gridCol w="1682135">
                  <a:extLst>
                    <a:ext uri="{9D8B030D-6E8A-4147-A177-3AD203B41FA5}">
                      <a16:colId xmlns:a16="http://schemas.microsoft.com/office/drawing/2014/main" val="20002"/>
                    </a:ext>
                  </a:extLst>
                </a:gridCol>
                <a:gridCol w="1682135">
                  <a:extLst>
                    <a:ext uri="{9D8B030D-6E8A-4147-A177-3AD203B41FA5}">
                      <a16:colId xmlns:a16="http://schemas.microsoft.com/office/drawing/2014/main" val="20003"/>
                    </a:ext>
                  </a:extLst>
                </a:gridCol>
                <a:gridCol w="1682135">
                  <a:extLst>
                    <a:ext uri="{9D8B030D-6E8A-4147-A177-3AD203B41FA5}">
                      <a16:colId xmlns:a16="http://schemas.microsoft.com/office/drawing/2014/main" val="20004"/>
                    </a:ext>
                  </a:extLst>
                </a:gridCol>
              </a:tblGrid>
              <a:tr h="1074632">
                <a:tc>
                  <a:txBody>
                    <a:bodyPr/>
                    <a:lstStyle/>
                    <a:p>
                      <a:pPr algn="ctr"/>
                      <a:r>
                        <a:rPr lang="en-US" sz="1400" b="0" dirty="0">
                          <a:solidFill>
                            <a:schemeClr val="tx1"/>
                          </a:solidFill>
                          <a:latin typeface="Calibri" panose="020F0502020204030204" pitchFamily="34" charset="0"/>
                        </a:rPr>
                        <a:t>Introduction to Supply Chain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b="0" dirty="0">
                          <a:solidFill>
                            <a:schemeClr val="tx1"/>
                          </a:solidFill>
                          <a:latin typeface="Calibri" panose="020F0502020204030204" pitchFamily="34" charset="0"/>
                        </a:rPr>
                        <a:t>Purchasing 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b="0" dirty="0">
                          <a:solidFill>
                            <a:schemeClr val="tx1"/>
                          </a:solidFill>
                          <a:latin typeface="Calibri" panose="020F0502020204030204" pitchFamily="34" charset="0"/>
                        </a:rPr>
                        <a:t>Operations</a:t>
                      </a:r>
                    </a:p>
                    <a:p>
                      <a:pPr algn="ctr"/>
                      <a:r>
                        <a:rPr lang="en-US" sz="1400" b="0" dirty="0">
                          <a:solidFill>
                            <a:schemeClr val="tx1"/>
                          </a:solidFill>
                          <a:latin typeface="Calibri" panose="020F0502020204030204" pitchFamily="34" charset="0"/>
                        </a:rPr>
                        <a:t>Management </a:t>
                      </a:r>
                    </a:p>
                    <a:p>
                      <a:pPr algn="ctr"/>
                      <a:r>
                        <a:rPr lang="en-US" sz="1000" b="0" dirty="0">
                          <a:solidFill>
                            <a:schemeClr val="tx1"/>
                          </a:solidFill>
                          <a:latin typeface="Calibri" panose="020F0502020204030204" pitchFamily="34" charset="0"/>
                        </a:rPr>
                        <a:t>(with Lean &amp; Six Sigma)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b="0" dirty="0">
                          <a:solidFill>
                            <a:schemeClr val="tx1"/>
                          </a:solidFill>
                          <a:latin typeface="Calibri" panose="020F0502020204030204" pitchFamily="34" charset="0"/>
                        </a:rPr>
                        <a:t>Logistics: Warehousing, Transportation, &amp; Reverse Logistics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b="0" dirty="0">
                          <a:solidFill>
                            <a:schemeClr val="tx1"/>
                          </a:solidFill>
                          <a:latin typeface="Calibri" panose="020F0502020204030204" pitchFamily="34" charset="0"/>
                        </a:rPr>
                        <a:t>Project Management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extLst>
                  <a:ext uri="{0D108BD9-81ED-4DB2-BD59-A6C34878D82A}">
                    <a16:rowId xmlns:a16="http://schemas.microsoft.com/office/drawing/2014/main" val="10000"/>
                  </a:ext>
                </a:extLst>
              </a:tr>
              <a:tr h="1074632">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rPr>
                        <a:t>Forecasting &amp;</a:t>
                      </a:r>
                    </a:p>
                    <a:p>
                      <a:pPr algn="ctr"/>
                      <a:r>
                        <a:rPr lang="en-US" sz="1400" dirty="0">
                          <a:latin typeface="Calibri" panose="020F0502020204030204" pitchFamily="34" charset="0"/>
                        </a:rPr>
                        <a:t>Demand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r>
                        <a:rPr lang="en-US" sz="1400" dirty="0">
                          <a:latin typeface="Calibri" panose="020F0502020204030204" pitchFamily="34" charset="0"/>
                        </a:rPr>
                        <a:t>Strategic</a:t>
                      </a:r>
                    </a:p>
                    <a:p>
                      <a:pPr algn="ctr"/>
                      <a:r>
                        <a:rPr lang="en-US" sz="1400" dirty="0">
                          <a:latin typeface="Calibri" panose="020F0502020204030204" pitchFamily="34" charset="0"/>
                        </a:rPr>
                        <a:t>Sourcing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endParaRPr lang="en-US" sz="14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r>
                        <a:rPr lang="en-US" sz="1400" dirty="0">
                          <a:latin typeface="Calibri" panose="020F0502020204030204" pitchFamily="34" charset="0"/>
                        </a:rPr>
                        <a:t>Global </a:t>
                      </a:r>
                    </a:p>
                    <a:p>
                      <a:pPr algn="ctr"/>
                      <a:r>
                        <a:rPr lang="en-US" sz="1400" dirty="0">
                          <a:latin typeface="Calibri" panose="020F0502020204030204" pitchFamily="34" charset="0"/>
                        </a:rPr>
                        <a:t>Logistics &amp; International Trade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r>
                        <a:rPr lang="en-US" sz="1400" dirty="0">
                          <a:latin typeface="Calibri" panose="020F0502020204030204" pitchFamily="34" charset="0"/>
                        </a:rPr>
                        <a:t>Supply Chain Risk and Resiliency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extLst>
                  <a:ext uri="{0D108BD9-81ED-4DB2-BD59-A6C34878D82A}">
                    <a16:rowId xmlns:a16="http://schemas.microsoft.com/office/drawing/2014/main" val="10001"/>
                  </a:ext>
                </a:extLst>
              </a:tr>
              <a:tr h="1074632">
                <a:tc>
                  <a:txBody>
                    <a:bodyPr/>
                    <a:lstStyle/>
                    <a:p>
                      <a:pPr algn="ctr"/>
                      <a:r>
                        <a:rPr lang="en-US" sz="1400" dirty="0">
                          <a:latin typeface="Calibri" panose="020F0502020204030204" pitchFamily="34" charset="0"/>
                        </a:rPr>
                        <a:t>Supply Chain Planning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dirty="0">
                          <a:latin typeface="Calibri" panose="020F0502020204030204" pitchFamily="34" charset="0"/>
                        </a:rPr>
                        <a:t>Supplier Relationship</a:t>
                      </a:r>
                    </a:p>
                    <a:p>
                      <a:pPr algn="ctr"/>
                      <a:r>
                        <a:rPr lang="en-US" sz="1400" dirty="0">
                          <a:latin typeface="Calibri" panose="020F0502020204030204" pitchFamily="34" charset="0"/>
                        </a:rPr>
                        <a:t>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endParaRPr lang="en-US" sz="14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algn="ctr"/>
                      <a:r>
                        <a:rPr lang="en-US" sz="1400" dirty="0">
                          <a:latin typeface="Calibri" panose="020F0502020204030204" pitchFamily="34" charset="0"/>
                        </a:rPr>
                        <a:t>Customer Relationship </a:t>
                      </a:r>
                    </a:p>
                    <a:p>
                      <a:pPr algn="ctr"/>
                      <a:r>
                        <a:rPr lang="en-US" sz="1400" dirty="0">
                          <a:latin typeface="Calibri" panose="020F0502020204030204" pitchFamily="34" charset="0"/>
                        </a:rPr>
                        <a:t>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rPr>
                        <a:t>Performance Measurement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EEFDA"/>
                    </a:solidFill>
                  </a:tcPr>
                </a:tc>
                <a:extLst>
                  <a:ext uri="{0D108BD9-81ED-4DB2-BD59-A6C34878D82A}">
                    <a16:rowId xmlns:a16="http://schemas.microsoft.com/office/drawing/2014/main" val="10002"/>
                  </a:ext>
                </a:extLst>
              </a:tr>
              <a:tr h="1074632">
                <a:tc>
                  <a:txBody>
                    <a:bodyPr/>
                    <a:lstStyle/>
                    <a:p>
                      <a:pPr algn="ctr"/>
                      <a:r>
                        <a:rPr lang="en-US" sz="1400" dirty="0">
                          <a:latin typeface="Calibri" panose="020F0502020204030204" pitchFamily="34" charset="0"/>
                        </a:rPr>
                        <a:t>Inventory</a:t>
                      </a:r>
                    </a:p>
                    <a:p>
                      <a:pPr algn="ctr"/>
                      <a:r>
                        <a:rPr lang="en-US" sz="1400" dirty="0">
                          <a:latin typeface="Calibri" panose="020F0502020204030204" pitchFamily="34" charset="0"/>
                        </a:rPr>
                        <a:t>Management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endParaRPr lang="en-US" sz="14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endParaRPr lang="en-US" sz="1400" dirty="0">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algn="ctr"/>
                      <a:r>
                        <a:rPr lang="en-US" sz="1400" dirty="0">
                          <a:latin typeface="Calibri" panose="020F0502020204030204" pitchFamily="34" charset="0"/>
                        </a:rPr>
                        <a:t>Supply Chain Management in the Service Industry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Calibri" panose="020F0502020204030204" pitchFamily="34" charset="0"/>
                        </a:rPr>
                        <a:t>Supply Chain Integration</a:t>
                      </a:r>
                      <a:endParaRPr lang="en-US" sz="1000" b="0" dirty="0">
                        <a:solidFill>
                          <a:srgbClr val="C00000"/>
                        </a:solidFill>
                        <a:latin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071"/>
                    </a:solidFill>
                  </a:tcPr>
                </a:tc>
                <a:extLst>
                  <a:ext uri="{0D108BD9-81ED-4DB2-BD59-A6C34878D82A}">
                    <a16:rowId xmlns:a16="http://schemas.microsoft.com/office/drawing/2014/main" val="10003"/>
                  </a:ext>
                </a:extLst>
              </a:tr>
            </a:tbl>
          </a:graphicData>
        </a:graphic>
      </p:graphicFrame>
      <p:sp>
        <p:nvSpPr>
          <p:cNvPr id="37" name="TextBox 36"/>
          <p:cNvSpPr txBox="1"/>
          <p:nvPr/>
        </p:nvSpPr>
        <p:spPr>
          <a:xfrm>
            <a:off x="2215116" y="1475453"/>
            <a:ext cx="925253" cy="584775"/>
          </a:xfrm>
          <a:prstGeom prst="rect">
            <a:avLst/>
          </a:prstGeom>
          <a:noFill/>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Plan</a:t>
            </a:r>
          </a:p>
        </p:txBody>
      </p:sp>
      <p:sp>
        <p:nvSpPr>
          <p:cNvPr id="38" name="TextBox 37"/>
          <p:cNvSpPr txBox="1"/>
          <p:nvPr/>
        </p:nvSpPr>
        <p:spPr>
          <a:xfrm>
            <a:off x="3723341" y="1475453"/>
            <a:ext cx="1337803" cy="584775"/>
          </a:xfrm>
          <a:prstGeom prst="rect">
            <a:avLst/>
          </a:prstGeom>
          <a:noFill/>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Source</a:t>
            </a:r>
          </a:p>
        </p:txBody>
      </p:sp>
      <p:sp>
        <p:nvSpPr>
          <p:cNvPr id="39" name="TextBox 38"/>
          <p:cNvSpPr txBox="1"/>
          <p:nvPr/>
        </p:nvSpPr>
        <p:spPr>
          <a:xfrm>
            <a:off x="5499416" y="1475453"/>
            <a:ext cx="1138453" cy="584775"/>
          </a:xfrm>
          <a:prstGeom prst="rect">
            <a:avLst/>
          </a:prstGeom>
          <a:noFill/>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Make</a:t>
            </a:r>
          </a:p>
        </p:txBody>
      </p:sp>
      <p:sp>
        <p:nvSpPr>
          <p:cNvPr id="40" name="TextBox 39"/>
          <p:cNvSpPr txBox="1"/>
          <p:nvPr/>
        </p:nvSpPr>
        <p:spPr>
          <a:xfrm>
            <a:off x="7047864" y="1174887"/>
            <a:ext cx="1394357" cy="584775"/>
          </a:xfrm>
          <a:prstGeom prst="rect">
            <a:avLst/>
          </a:prstGeom>
          <a:noFill/>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Deliver</a:t>
            </a:r>
          </a:p>
        </p:txBody>
      </p:sp>
      <p:sp>
        <p:nvSpPr>
          <p:cNvPr id="41" name="TextBox 40"/>
          <p:cNvSpPr txBox="1"/>
          <p:nvPr/>
        </p:nvSpPr>
        <p:spPr>
          <a:xfrm>
            <a:off x="8754432" y="1475453"/>
            <a:ext cx="1334020" cy="584775"/>
          </a:xfrm>
          <a:prstGeom prst="rect">
            <a:avLst/>
          </a:prstGeom>
          <a:noFill/>
          <a:ln w="12700">
            <a:solidFill>
              <a:srgbClr val="C00000"/>
            </a:solidFill>
          </a:ln>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Enable</a:t>
            </a:r>
          </a:p>
        </p:txBody>
      </p:sp>
      <p:cxnSp>
        <p:nvCxnSpPr>
          <p:cNvPr id="42" name="Straight Arrow Connector 41"/>
          <p:cNvCxnSpPr/>
          <p:nvPr/>
        </p:nvCxnSpPr>
        <p:spPr>
          <a:xfrm>
            <a:off x="3259302" y="1767840"/>
            <a:ext cx="397933"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5096569" y="1767840"/>
            <a:ext cx="397933"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6654435" y="1467274"/>
            <a:ext cx="397933"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5" name="Oval 44"/>
          <p:cNvSpPr/>
          <p:nvPr/>
        </p:nvSpPr>
        <p:spPr bwMode="auto">
          <a:xfrm>
            <a:off x="1896168" y="2332217"/>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1</a:t>
            </a:r>
          </a:p>
        </p:txBody>
      </p:sp>
      <p:sp>
        <p:nvSpPr>
          <p:cNvPr id="48" name="Oval 47"/>
          <p:cNvSpPr/>
          <p:nvPr/>
        </p:nvSpPr>
        <p:spPr bwMode="auto">
          <a:xfrm>
            <a:off x="1896168" y="34074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2</a:t>
            </a:r>
          </a:p>
        </p:txBody>
      </p:sp>
      <p:sp>
        <p:nvSpPr>
          <p:cNvPr id="49" name="Oval 48"/>
          <p:cNvSpPr/>
          <p:nvPr/>
        </p:nvSpPr>
        <p:spPr bwMode="auto">
          <a:xfrm>
            <a:off x="1896168" y="45250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3</a:t>
            </a:r>
          </a:p>
        </p:txBody>
      </p:sp>
      <p:sp>
        <p:nvSpPr>
          <p:cNvPr id="50" name="Oval 49"/>
          <p:cNvSpPr/>
          <p:nvPr/>
        </p:nvSpPr>
        <p:spPr bwMode="auto">
          <a:xfrm>
            <a:off x="1896168" y="56172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4</a:t>
            </a:r>
          </a:p>
        </p:txBody>
      </p:sp>
      <p:sp>
        <p:nvSpPr>
          <p:cNvPr id="51" name="Oval 50"/>
          <p:cNvSpPr/>
          <p:nvPr/>
        </p:nvSpPr>
        <p:spPr bwMode="auto">
          <a:xfrm>
            <a:off x="3589501" y="2332217"/>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5</a:t>
            </a:r>
          </a:p>
        </p:txBody>
      </p:sp>
      <p:sp>
        <p:nvSpPr>
          <p:cNvPr id="52" name="Oval 51"/>
          <p:cNvSpPr/>
          <p:nvPr/>
        </p:nvSpPr>
        <p:spPr bwMode="auto">
          <a:xfrm>
            <a:off x="3589501" y="34074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6</a:t>
            </a:r>
          </a:p>
        </p:txBody>
      </p:sp>
      <p:sp>
        <p:nvSpPr>
          <p:cNvPr id="53" name="Oval 52"/>
          <p:cNvSpPr/>
          <p:nvPr/>
        </p:nvSpPr>
        <p:spPr bwMode="auto">
          <a:xfrm>
            <a:off x="3589501" y="45250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7</a:t>
            </a:r>
          </a:p>
        </p:txBody>
      </p:sp>
      <p:sp>
        <p:nvSpPr>
          <p:cNvPr id="54" name="Oval 53"/>
          <p:cNvSpPr/>
          <p:nvPr/>
        </p:nvSpPr>
        <p:spPr bwMode="auto">
          <a:xfrm>
            <a:off x="5274368" y="2332217"/>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1050" b="1" dirty="0">
                <a:solidFill>
                  <a:schemeClr val="accent4"/>
                </a:solidFill>
                <a:latin typeface="Calibri" panose="020F0502020204030204" pitchFamily="34" charset="0"/>
              </a:rPr>
              <a:t>8</a:t>
            </a:r>
          </a:p>
        </p:txBody>
      </p:sp>
      <p:sp>
        <p:nvSpPr>
          <p:cNvPr id="55" name="Oval 54"/>
          <p:cNvSpPr/>
          <p:nvPr/>
        </p:nvSpPr>
        <p:spPr bwMode="auto">
          <a:xfrm>
            <a:off x="6942302" y="2332217"/>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9</a:t>
            </a:r>
          </a:p>
        </p:txBody>
      </p:sp>
      <p:sp>
        <p:nvSpPr>
          <p:cNvPr id="56" name="Oval 55"/>
          <p:cNvSpPr/>
          <p:nvPr/>
        </p:nvSpPr>
        <p:spPr bwMode="auto">
          <a:xfrm>
            <a:off x="6942302" y="34074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10</a:t>
            </a:r>
          </a:p>
        </p:txBody>
      </p:sp>
      <p:sp>
        <p:nvSpPr>
          <p:cNvPr id="57" name="Oval 56"/>
          <p:cNvSpPr/>
          <p:nvPr/>
        </p:nvSpPr>
        <p:spPr bwMode="auto">
          <a:xfrm>
            <a:off x="6942302" y="45250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11</a:t>
            </a:r>
          </a:p>
        </p:txBody>
      </p:sp>
      <p:sp>
        <p:nvSpPr>
          <p:cNvPr id="58" name="Oval 57"/>
          <p:cNvSpPr/>
          <p:nvPr/>
        </p:nvSpPr>
        <p:spPr bwMode="auto">
          <a:xfrm>
            <a:off x="6942302" y="5617284"/>
            <a:ext cx="186267" cy="211666"/>
          </a:xfrm>
          <a:prstGeom prst="ellipse">
            <a:avLst/>
          </a:prstGeom>
          <a:solidFill>
            <a:srgbClr val="FFFF00"/>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fontAlgn="base" hangingPunct="0">
              <a:spcBef>
                <a:spcPct val="0"/>
              </a:spcBef>
              <a:spcAft>
                <a:spcPct val="0"/>
              </a:spcAft>
            </a:pPr>
            <a:r>
              <a:rPr lang="en-US" sz="1050" b="1" dirty="0">
                <a:solidFill>
                  <a:schemeClr val="accent4"/>
                </a:solidFill>
                <a:latin typeface="Calibri" panose="020F0502020204030204" pitchFamily="34" charset="0"/>
              </a:rPr>
              <a:t>12</a:t>
            </a:r>
          </a:p>
        </p:txBody>
      </p:sp>
      <p:sp>
        <p:nvSpPr>
          <p:cNvPr id="59" name="Oval 58"/>
          <p:cNvSpPr/>
          <p:nvPr/>
        </p:nvSpPr>
        <p:spPr bwMode="auto">
          <a:xfrm>
            <a:off x="8635634" y="2332217"/>
            <a:ext cx="186267" cy="211666"/>
          </a:xfrm>
          <a:prstGeom prst="ellipse">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1050" b="1" dirty="0">
                <a:solidFill>
                  <a:schemeClr val="accent4"/>
                </a:solidFill>
                <a:latin typeface="Calibri" panose="020F0502020204030204" pitchFamily="34" charset="0"/>
              </a:rPr>
              <a:t>13</a:t>
            </a:r>
          </a:p>
        </p:txBody>
      </p:sp>
      <p:sp>
        <p:nvSpPr>
          <p:cNvPr id="60" name="Oval 59"/>
          <p:cNvSpPr/>
          <p:nvPr/>
        </p:nvSpPr>
        <p:spPr bwMode="auto">
          <a:xfrm>
            <a:off x="8635634" y="3407484"/>
            <a:ext cx="186267" cy="211666"/>
          </a:xfrm>
          <a:prstGeom prst="ellipse">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1050" b="1" dirty="0">
                <a:solidFill>
                  <a:schemeClr val="accent4"/>
                </a:solidFill>
                <a:latin typeface="Calibri" panose="020F0502020204030204" pitchFamily="34" charset="0"/>
              </a:rPr>
              <a:t>14</a:t>
            </a:r>
          </a:p>
        </p:txBody>
      </p:sp>
      <p:sp>
        <p:nvSpPr>
          <p:cNvPr id="61" name="TextBox 60"/>
          <p:cNvSpPr txBox="1"/>
          <p:nvPr/>
        </p:nvSpPr>
        <p:spPr>
          <a:xfrm>
            <a:off x="7074443" y="1725220"/>
            <a:ext cx="1341201" cy="584775"/>
          </a:xfrm>
          <a:prstGeom prst="rect">
            <a:avLst/>
          </a:prstGeom>
          <a:noFill/>
        </p:spPr>
        <p:txBody>
          <a:bodyPr wrap="none" rtlCol="0">
            <a:spAutoFit/>
          </a:bodyPr>
          <a:lstStyle/>
          <a:p>
            <a:pPr algn="ctr" fontAlgn="base">
              <a:spcBef>
                <a:spcPct val="0"/>
              </a:spcBef>
              <a:spcAft>
                <a:spcPct val="0"/>
              </a:spcAft>
            </a:pPr>
            <a:r>
              <a:rPr lang="en-US" sz="3200" b="1" dirty="0">
                <a:solidFill>
                  <a:srgbClr val="923222"/>
                </a:solidFill>
                <a:effectLst>
                  <a:outerShdw blurRad="38100" dist="38100" dir="2700000" algn="tl">
                    <a:srgbClr val="000000">
                      <a:alpha val="43137"/>
                    </a:srgbClr>
                  </a:outerShdw>
                </a:effectLst>
                <a:latin typeface="Calibri" panose="020F0502020204030204" pitchFamily="34" charset="0"/>
              </a:rPr>
              <a:t>Return</a:t>
            </a:r>
          </a:p>
        </p:txBody>
      </p:sp>
      <p:cxnSp>
        <p:nvCxnSpPr>
          <p:cNvPr id="62" name="Straight Arrow Connector 61"/>
          <p:cNvCxnSpPr/>
          <p:nvPr/>
        </p:nvCxnSpPr>
        <p:spPr>
          <a:xfrm flipH="1">
            <a:off x="6654435" y="2017607"/>
            <a:ext cx="397933" cy="0"/>
          </a:xfrm>
          <a:prstGeom prst="straightConnector1">
            <a:avLst/>
          </a:prstGeom>
          <a:ln w="57150">
            <a:solidFill>
              <a:schemeClr val="tx1"/>
            </a:solidFill>
            <a:tailEnd type="triangle"/>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3" name="Oval 62"/>
          <p:cNvSpPr/>
          <p:nvPr/>
        </p:nvSpPr>
        <p:spPr bwMode="auto">
          <a:xfrm>
            <a:off x="8644101" y="4533550"/>
            <a:ext cx="186267" cy="211666"/>
          </a:xfrm>
          <a:prstGeom prst="ellipse">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1050" b="1" dirty="0">
                <a:solidFill>
                  <a:schemeClr val="accent4"/>
                </a:solidFill>
                <a:latin typeface="Calibri" panose="020F0502020204030204" pitchFamily="34" charset="0"/>
              </a:rPr>
              <a:t>15</a:t>
            </a:r>
          </a:p>
        </p:txBody>
      </p:sp>
      <p:sp>
        <p:nvSpPr>
          <p:cNvPr id="30" name="Oval 29"/>
          <p:cNvSpPr/>
          <p:nvPr/>
        </p:nvSpPr>
        <p:spPr bwMode="auto">
          <a:xfrm>
            <a:off x="8648701" y="5617283"/>
            <a:ext cx="186267" cy="211666"/>
          </a:xfrm>
          <a:prstGeom prst="ellipse">
            <a:avLst/>
          </a:prstGeom>
          <a:solidFill>
            <a:schemeClr val="bg1"/>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0" rIns="0" bIns="0" numCol="1" rtlCol="0" anchor="ctr" anchorCtr="1" compatLnSpc="1">
            <a:prstTxWarp prst="textNoShape">
              <a:avLst/>
            </a:prstTxWarp>
          </a:bodyPr>
          <a:lstStyle/>
          <a:p>
            <a:pPr algn="ctr" eaLnBrk="0" hangingPunct="0"/>
            <a:r>
              <a:rPr lang="en-US" sz="1050" b="1" dirty="0">
                <a:solidFill>
                  <a:schemeClr val="accent4"/>
                </a:solidFill>
                <a:latin typeface="Calibri" panose="020F0502020204030204" pitchFamily="34" charset="0"/>
              </a:rPr>
              <a:t>16</a:t>
            </a:r>
          </a:p>
        </p:txBody>
      </p:sp>
      <p:sp>
        <p:nvSpPr>
          <p:cNvPr id="6" name="Footer Placeholder 5"/>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7" name="Slide Number Placeholder 6"/>
          <p:cNvSpPr>
            <a:spLocks noGrp="1"/>
          </p:cNvSpPr>
          <p:nvPr>
            <p:ph type="sldNum" sz="quarter" idx="4"/>
          </p:nvPr>
        </p:nvSpPr>
        <p:spPr>
          <a:xfrm>
            <a:off x="1609726" y="6604001"/>
            <a:ext cx="193674" cy="174779"/>
          </a:xfrm>
        </p:spPr>
        <p:txBody>
          <a:bodyPr/>
          <a:lstStyle/>
          <a:p>
            <a:fld id="{E66AA3EA-0569-43EF-BBA3-83FDB109D582}" type="slidenum">
              <a:rPr lang="en-US" smtClean="0"/>
              <a:pPr/>
              <a:t>31</a:t>
            </a:fld>
            <a:endParaRPr lang="en-US" dirty="0"/>
          </a:p>
        </p:txBody>
      </p:sp>
      <p:sp>
        <p:nvSpPr>
          <p:cNvPr id="3" name="Rectangle 2"/>
          <p:cNvSpPr/>
          <p:nvPr/>
        </p:nvSpPr>
        <p:spPr>
          <a:xfrm>
            <a:off x="8577762" y="2032001"/>
            <a:ext cx="1725151" cy="246221"/>
          </a:xfrm>
          <a:prstGeom prst="rect">
            <a:avLst/>
          </a:prstGeom>
        </p:spPr>
        <p:txBody>
          <a:bodyPr wrap="none">
            <a:spAutoFit/>
          </a:bodyPr>
          <a:lstStyle/>
          <a:p>
            <a:pPr algn="ctr"/>
            <a:r>
              <a:rPr lang="en-US" sz="1000" dirty="0">
                <a:solidFill>
                  <a:srgbClr val="C00000"/>
                </a:solidFill>
                <a:latin typeface="Calibri" panose="020F0502020204030204" pitchFamily="34" charset="0"/>
              </a:rPr>
              <a:t>(covered only if time permits)</a:t>
            </a:r>
          </a:p>
        </p:txBody>
      </p:sp>
    </p:spTree>
    <p:extLst>
      <p:ext uri="{BB962C8B-B14F-4D97-AF65-F5344CB8AC3E}">
        <p14:creationId xmlns:p14="http://schemas.microsoft.com/office/powerpoint/2010/main" val="1724375133"/>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667934" y="4495800"/>
            <a:ext cx="8898467" cy="1943100"/>
          </a:xfrm>
          <a:prstGeom prst="rect">
            <a:avLst/>
          </a:prstGeom>
          <a:solidFill>
            <a:srgbClr val="FFFF99"/>
          </a:solidFill>
          <a:ln w="28575"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5605" name="Rectangle 3"/>
          <p:cNvSpPr>
            <a:spLocks noGrp="1" noChangeArrowheads="1"/>
          </p:cNvSpPr>
          <p:nvPr>
            <p:ph type="body" sz="half" idx="1"/>
          </p:nvPr>
        </p:nvSpPr>
        <p:spPr>
          <a:xfrm>
            <a:off x="1752600" y="1166948"/>
            <a:ext cx="5291667" cy="3027363"/>
          </a:xfrm>
        </p:spPr>
        <p:txBody>
          <a:bodyPr/>
          <a:lstStyle/>
          <a:p>
            <a:pPr eaLnBrk="1" hangingPunct="1">
              <a:spcBef>
                <a:spcPts val="1200"/>
              </a:spcBef>
              <a:spcAft>
                <a:spcPts val="1200"/>
              </a:spcAft>
              <a:buNone/>
              <a:defRPr/>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1980’s, 1990’s &amp; 2000’s</a:t>
            </a:r>
          </a:p>
          <a:p>
            <a:pPr marL="0" indent="0" eaLnBrk="1" hangingPunct="1">
              <a:spcBef>
                <a:spcPts val="1200"/>
              </a:spcBef>
              <a:spcAft>
                <a:spcPts val="1200"/>
              </a:spcAft>
              <a:buNone/>
              <a:defRPr/>
            </a:pPr>
            <a:r>
              <a:rPr lang="en-US" altLang="en-US" sz="2400" dirty="0">
                <a:latin typeface="Calibri" panose="020F0502020204030204" pitchFamily="34" charset="0"/>
                <a:ea typeface="ＭＳ Ｐゴシック" panose="020B0600070205080204" pitchFamily="34" charset="-128"/>
              </a:rPr>
              <a:t>Instead of focusing only internally, companies started to look beyond their “four walls” and incorporate their supply chain partners into their planning activities. </a:t>
            </a:r>
            <a:endParaRPr lang="en-US" altLang="en-US" sz="240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817"/>
          <a:stretch/>
        </p:blipFill>
        <p:spPr>
          <a:xfrm>
            <a:off x="7041434" y="1462678"/>
            <a:ext cx="3397967" cy="2600831"/>
          </a:xfrm>
          <a:prstGeom prst="rect">
            <a:avLst/>
          </a:prstGeom>
          <a:effectLst>
            <a:outerShdw blurRad="50800" dist="38100" dir="2700000" algn="tl" rotWithShape="0">
              <a:prstClr val="black">
                <a:alpha val="40000"/>
              </a:prstClr>
            </a:outerShdw>
          </a:effectLst>
          <a:scene3d>
            <a:camera prst="orthographicFront"/>
            <a:lightRig rig="threePt" dir="t"/>
          </a:scene3d>
          <a:sp3d>
            <a:bevelT/>
          </a:sp3d>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438" t="15218" r="6193" b="12319"/>
          <a:stretch/>
        </p:blipFill>
        <p:spPr>
          <a:xfrm>
            <a:off x="1710267" y="5342683"/>
            <a:ext cx="1303867" cy="668650"/>
          </a:xfrm>
          <a:prstGeom prst="rect">
            <a:avLst/>
          </a:prstGeom>
        </p:spPr>
      </p:pic>
      <p:sp>
        <p:nvSpPr>
          <p:cNvPr id="11" name="Rectangle 2"/>
          <p:cNvSpPr>
            <a:spLocks noGrp="1" noChangeArrowheads="1"/>
          </p:cNvSpPr>
          <p:nvPr>
            <p:ph type="title"/>
          </p:nvPr>
        </p:nvSpPr>
        <p:spPr>
          <a:xfrm>
            <a:off x="1752600" y="148167"/>
            <a:ext cx="8915400" cy="465667"/>
          </a:xfrm>
        </p:spPr>
        <p:txBody>
          <a:bodyPr/>
          <a:lstStyle/>
          <a:p>
            <a:pPr>
              <a:lnSpc>
                <a:spcPct val="80000"/>
              </a:lnSpc>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Origins and Evolution of Supply Chain Management</a:t>
            </a:r>
          </a:p>
        </p:txBody>
      </p:sp>
      <p:sp>
        <p:nvSpPr>
          <p:cNvPr id="6" name="Rectangle 5"/>
          <p:cNvSpPr/>
          <p:nvPr/>
        </p:nvSpPr>
        <p:spPr>
          <a:xfrm>
            <a:off x="3505201" y="5238371"/>
            <a:ext cx="7281333" cy="1144929"/>
          </a:xfrm>
          <a:prstGeom prst="rect">
            <a:avLst/>
          </a:prstGeom>
        </p:spPr>
        <p:txBody>
          <a:bodyPr wrap="square">
            <a:spAutoFit/>
          </a:bodyPr>
          <a:lstStyle/>
          <a:p>
            <a:pPr marL="0" lvl="1">
              <a:lnSpc>
                <a:spcPct val="114000"/>
              </a:lnSpc>
              <a:spcBef>
                <a:spcPts val="1200"/>
              </a:spcBef>
              <a:spcAft>
                <a:spcPts val="1200"/>
              </a:spcAft>
              <a:buClr>
                <a:schemeClr val="tx1"/>
              </a:buClr>
              <a:buSzPct val="110000"/>
              <a:defRPr/>
            </a:pPr>
            <a:r>
              <a:rPr lang="en-US" altLang="en-US" sz="20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Supply Chain Management </a:t>
            </a:r>
            <a:r>
              <a:rPr lang="en-US" altLang="en-US" sz="2000" dirty="0">
                <a:latin typeface="Calibri" panose="020F0502020204030204" pitchFamily="34" charset="0"/>
                <a:ea typeface="ＭＳ Ｐゴシック" panose="020B0600070205080204" pitchFamily="34" charset="-128"/>
              </a:rPr>
              <a:t>(SCM) - In the early 1980s, the term Supply Chain Management was coined by Dr. Wolfgang </a:t>
            </a:r>
            <a:r>
              <a:rPr lang="en-US" altLang="en-US" sz="2000" dirty="0" err="1">
                <a:latin typeface="Calibri" panose="020F0502020204030204" pitchFamily="34" charset="0"/>
                <a:ea typeface="ＭＳ Ｐゴシック" panose="020B0600070205080204" pitchFamily="34" charset="-128"/>
              </a:rPr>
              <a:t>Partsch</a:t>
            </a:r>
            <a:r>
              <a:rPr lang="en-US" altLang="en-US" sz="2000" dirty="0">
                <a:latin typeface="Calibri" panose="020F0502020204030204" pitchFamily="34" charset="0"/>
                <a:ea typeface="ＭＳ Ｐゴシック" panose="020B0600070205080204" pitchFamily="34" charset="-128"/>
              </a:rPr>
              <a:t> and his team at Booz, Allen &amp; Hamilton</a:t>
            </a:r>
          </a:p>
        </p:txBody>
      </p:sp>
      <p:sp>
        <p:nvSpPr>
          <p:cNvPr id="12" name="Rectangle 11"/>
          <p:cNvSpPr/>
          <p:nvPr/>
        </p:nvSpPr>
        <p:spPr>
          <a:xfrm>
            <a:off x="1752600" y="4537665"/>
            <a:ext cx="8686800" cy="461665"/>
          </a:xfrm>
          <a:prstGeom prst="rect">
            <a:avLst/>
          </a:prstGeom>
        </p:spPr>
        <p:txBody>
          <a:bodyPr wrap="square">
            <a:spAutoFit/>
          </a:bodyPr>
          <a:lstStyle/>
          <a:p>
            <a:pPr>
              <a:spcBef>
                <a:spcPts val="1200"/>
              </a:spcBef>
              <a:spcAft>
                <a:spcPts val="1200"/>
              </a:spcAft>
              <a:defRPr/>
            </a:pPr>
            <a:r>
              <a:rPr lang="en-US" altLang="en-US"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Intense global competition led U.S. manufacturers to adopt</a:t>
            </a:r>
            <a:r>
              <a:rPr lang="en-US" altLang="en-US" b="1" dirty="0">
                <a:latin typeface="Calibri" panose="020F0502020204030204" pitchFamily="34" charset="0"/>
                <a:ea typeface="ＭＳ Ｐゴシック" panose="020B0600070205080204" pitchFamily="34" charset="-128"/>
              </a:rPr>
              <a:t>: </a:t>
            </a:r>
          </a:p>
        </p:txBody>
      </p:sp>
      <p:sp>
        <p:nvSpPr>
          <p:cNvPr id="8" name="Footer Placeholder 7"/>
          <p:cNvSpPr>
            <a:spLocks noGrp="1"/>
          </p:cNvSpPr>
          <p:nvPr>
            <p:ph type="ftr" sz="quarter" idx="3"/>
          </p:nvPr>
        </p:nvSpPr>
        <p:spPr/>
        <p:txBody>
          <a:bodyPr/>
          <a:lstStyle/>
          <a:p>
            <a:r>
              <a:rPr lang="en-US"/>
              <a:t>Fundamentals of Supply Chain Management – McLaury/Spiegle</a:t>
            </a:r>
            <a:endParaRPr lang="en-US" dirty="0"/>
          </a:p>
        </p:txBody>
      </p:sp>
      <p:sp>
        <p:nvSpPr>
          <p:cNvPr id="9" name="Slide Number Placeholder 8"/>
          <p:cNvSpPr>
            <a:spLocks noGrp="1"/>
          </p:cNvSpPr>
          <p:nvPr>
            <p:ph type="sldNum" sz="quarter" idx="4"/>
          </p:nvPr>
        </p:nvSpPr>
        <p:spPr/>
        <p:txBody>
          <a:bodyPr/>
          <a:lstStyle/>
          <a:p>
            <a:fld id="{E66AA3EA-0569-43EF-BBA3-83FDB109D582}" type="slidenum">
              <a:rPr lang="en-US" smtClean="0"/>
              <a:pPr/>
              <a:t>32</a:t>
            </a:fld>
            <a:endParaRPr lang="en-US" dirty="0"/>
          </a:p>
        </p:txBody>
      </p:sp>
    </p:spTree>
    <p:extLst>
      <p:ext uri="{BB962C8B-B14F-4D97-AF65-F5344CB8AC3E}">
        <p14:creationId xmlns:p14="http://schemas.microsoft.com/office/powerpoint/2010/main" val="2848838765"/>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3"/>
          <p:cNvSpPr>
            <a:spLocks noGrp="1" noChangeArrowheads="1"/>
          </p:cNvSpPr>
          <p:nvPr>
            <p:ph type="body" sz="half" idx="1"/>
          </p:nvPr>
        </p:nvSpPr>
        <p:spPr>
          <a:xfrm>
            <a:off x="3505200" y="1700318"/>
            <a:ext cx="7162800" cy="4398963"/>
          </a:xfrm>
        </p:spPr>
        <p:txBody>
          <a:bodyPr/>
          <a:lstStyle/>
          <a:p>
            <a:pPr marL="0" indent="0" eaLnBrk="1" hangingPunct="1">
              <a:lnSpc>
                <a:spcPct val="114000"/>
              </a:lnSpc>
              <a:spcBef>
                <a:spcPts val="1200"/>
              </a:spcBef>
              <a:spcAft>
                <a:spcPts val="1200"/>
              </a:spcAft>
              <a:buNone/>
              <a:defRPr/>
            </a:pPr>
            <a:r>
              <a:rPr lang="en-US" altLang="en-US" sz="20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Just-in-Time</a:t>
            </a:r>
            <a:r>
              <a:rPr lang="en-US" altLang="en-US" sz="2000" dirty="0">
                <a:latin typeface="Calibri" panose="020F0502020204030204" pitchFamily="34" charset="0"/>
                <a:ea typeface="ＭＳ Ｐゴシック" panose="020B0600070205080204" pitchFamily="34" charset="-128"/>
              </a:rPr>
              <a:t> is a philosophy of manufacturing based on the planned elimination of all waste and continuous productivity improvement.   </a:t>
            </a:r>
          </a:p>
          <a:p>
            <a:pPr marL="0" indent="0" eaLnBrk="1" hangingPunct="1">
              <a:lnSpc>
                <a:spcPct val="114000"/>
              </a:lnSpc>
              <a:spcBef>
                <a:spcPts val="1200"/>
              </a:spcBef>
              <a:spcAft>
                <a:spcPts val="1200"/>
              </a:spcAft>
              <a:buNone/>
              <a:defRPr/>
            </a:pPr>
            <a:r>
              <a:rPr lang="en-US" altLang="en-US" sz="20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Total Quality Management</a:t>
            </a: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is a management approach to long-term success through customer satisfaction based on the participation of all members of an organization in improving processes, goods, services, and the culture in which they work. Everyone in the organization has to take ownership for quality.</a:t>
            </a:r>
          </a:p>
          <a:p>
            <a:pPr marL="0" indent="0" eaLnBrk="1" hangingPunct="1">
              <a:lnSpc>
                <a:spcPct val="114000"/>
              </a:lnSpc>
              <a:spcBef>
                <a:spcPts val="1200"/>
              </a:spcBef>
              <a:spcAft>
                <a:spcPts val="1200"/>
              </a:spcAft>
              <a:buNone/>
              <a:defRPr/>
            </a:pPr>
            <a:r>
              <a:rPr lang="en-US" altLang="en-US" sz="2000" b="1" u="sng"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Business Process Reengineering</a:t>
            </a:r>
            <a:r>
              <a:rPr lang="en-US" altLang="en-US" sz="2000" b="1"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dirty="0">
                <a:latin typeface="Calibri" panose="020F0502020204030204" pitchFamily="34" charset="0"/>
                <a:ea typeface="ＭＳ Ｐゴシック" panose="020B0600070205080204" pitchFamily="34" charset="-128"/>
              </a:rPr>
              <a:t>is a procedure that involves the fundamental rethinking and radical redesign of business processes to achieve dramatic organizational improvements in such critical measures of performance as cost, quality, service, and speed.</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8198" t="14396" r="5081" b="15751"/>
          <a:stretch/>
        </p:blipFill>
        <p:spPr>
          <a:xfrm>
            <a:off x="1673224" y="3105047"/>
            <a:ext cx="1418168" cy="719667"/>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974" r="6223" b="9317"/>
          <a:stretch/>
        </p:blipFill>
        <p:spPr>
          <a:xfrm>
            <a:off x="1752601" y="5227809"/>
            <a:ext cx="1330153" cy="75333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2926" y="1700317"/>
            <a:ext cx="1138767" cy="1036278"/>
          </a:xfrm>
          <a:prstGeom prst="rect">
            <a:avLst/>
          </a:prstGeom>
        </p:spPr>
      </p:pic>
      <p:sp>
        <p:nvSpPr>
          <p:cNvPr id="11" name="Rectangle 2"/>
          <p:cNvSpPr>
            <a:spLocks noGrp="1" noChangeArrowheads="1"/>
          </p:cNvSpPr>
          <p:nvPr>
            <p:ph type="title"/>
          </p:nvPr>
        </p:nvSpPr>
        <p:spPr>
          <a:xfrm>
            <a:off x="1752600" y="148167"/>
            <a:ext cx="8915400" cy="465667"/>
          </a:xfrm>
        </p:spPr>
        <p:txBody>
          <a:bodyPr/>
          <a:lstStyle/>
          <a:p>
            <a:pPr>
              <a:lnSpc>
                <a:spcPct val="80000"/>
              </a:lnSpc>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Origins and Evolution of Supply Chain Management</a:t>
            </a:r>
          </a:p>
        </p:txBody>
      </p:sp>
      <p:sp>
        <p:nvSpPr>
          <p:cNvPr id="10" name="TextBox 9"/>
          <p:cNvSpPr txBox="1"/>
          <p:nvPr/>
        </p:nvSpPr>
        <p:spPr>
          <a:xfrm>
            <a:off x="9135534" y="838200"/>
            <a:ext cx="1393651" cy="400110"/>
          </a:xfrm>
          <a:prstGeom prst="rect">
            <a:avLst/>
          </a:prstGeom>
          <a:noFill/>
        </p:spPr>
        <p:txBody>
          <a:bodyPr wrap="none" rtlCol="0">
            <a:spAutoFit/>
          </a:bodyPr>
          <a:lstStyle/>
          <a:p>
            <a:pPr algn="r"/>
            <a:r>
              <a:rPr lang="en-US" sz="2000" i="1" dirty="0">
                <a:latin typeface="Calibri" panose="020F0502020204030204" pitchFamily="34" charset="0"/>
              </a:rPr>
              <a:t>(continued)</a:t>
            </a:r>
          </a:p>
        </p:txBody>
      </p:sp>
      <p:sp>
        <p:nvSpPr>
          <p:cNvPr id="2" name="Rectangle 1"/>
          <p:cNvSpPr/>
          <p:nvPr/>
        </p:nvSpPr>
        <p:spPr>
          <a:xfrm>
            <a:off x="1752601" y="952234"/>
            <a:ext cx="3615605" cy="523220"/>
          </a:xfrm>
          <a:prstGeom prst="rect">
            <a:avLst/>
          </a:prstGeom>
        </p:spPr>
        <p:txBody>
          <a:bodyPr wrap="none">
            <a:spAutoFit/>
          </a:bodyPr>
          <a:lstStyle/>
          <a:p>
            <a:pPr eaLnBrk="1" hangingPunct="1">
              <a:buNone/>
              <a:defRPr/>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1980’s, 1990’s &amp; 2000’s</a:t>
            </a:r>
          </a:p>
        </p:txBody>
      </p:sp>
      <p:sp>
        <p:nvSpPr>
          <p:cNvPr id="6" name="Footer Placeholder 5"/>
          <p:cNvSpPr>
            <a:spLocks noGrp="1"/>
          </p:cNvSpPr>
          <p:nvPr>
            <p:ph type="ftr" sz="quarter" idx="3"/>
          </p:nvPr>
        </p:nvSpPr>
        <p:spPr/>
        <p:txBody>
          <a:bodyPr/>
          <a:lstStyle/>
          <a:p>
            <a:r>
              <a:rPr lang="en-US"/>
              <a:t>Fundamentals of Supply Chain Management – McLaury/Spiegle</a:t>
            </a:r>
            <a:endParaRPr lang="en-US" dirty="0"/>
          </a:p>
        </p:txBody>
      </p:sp>
      <p:sp>
        <p:nvSpPr>
          <p:cNvPr id="12" name="Slide Number Placeholder 11"/>
          <p:cNvSpPr>
            <a:spLocks noGrp="1"/>
          </p:cNvSpPr>
          <p:nvPr>
            <p:ph type="sldNum" sz="quarter" idx="4"/>
          </p:nvPr>
        </p:nvSpPr>
        <p:spPr/>
        <p:txBody>
          <a:bodyPr/>
          <a:lstStyle/>
          <a:p>
            <a:fld id="{E66AA3EA-0569-43EF-BBA3-83FDB109D582}" type="slidenum">
              <a:rPr lang="en-US" smtClean="0"/>
              <a:pPr/>
              <a:t>33</a:t>
            </a:fld>
            <a:endParaRPr lang="en-US" dirty="0"/>
          </a:p>
        </p:txBody>
      </p:sp>
    </p:spTree>
    <p:extLst>
      <p:ext uri="{BB962C8B-B14F-4D97-AF65-F5344CB8AC3E}">
        <p14:creationId xmlns:p14="http://schemas.microsoft.com/office/powerpoint/2010/main" val="864792822"/>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60008" y="2717514"/>
            <a:ext cx="8679392" cy="3862596"/>
          </a:xfrm>
          <a:prstGeom prst="rect">
            <a:avLst/>
          </a:prstGeom>
        </p:spPr>
        <p:txBody>
          <a:bodyPr wrap="square">
            <a:spAutoFit/>
          </a:bodyPr>
          <a:lstStyle/>
          <a:p>
            <a:pPr marL="0" lvl="1">
              <a:spcBef>
                <a:spcPts val="0"/>
              </a:spcBef>
              <a:spcAft>
                <a:spcPts val="0"/>
              </a:spcAft>
              <a:defRPr/>
            </a:pPr>
            <a:r>
              <a:rPr lang="en-US" altLang="en-US" dirty="0">
                <a:latin typeface="Calibri" panose="020F0502020204030204" pitchFamily="34" charset="0"/>
                <a:ea typeface="ＭＳ Ｐゴシック" panose="020B0600070205080204" pitchFamily="34" charset="-128"/>
              </a:rPr>
              <a:t>Companies will also continue to focus on:</a:t>
            </a:r>
          </a:p>
          <a:p>
            <a:pPr marL="576263" lvl="1" indent="-342900">
              <a:spcBef>
                <a:spcPts val="600"/>
              </a:spcBef>
              <a:spcAft>
                <a:spcPts val="600"/>
              </a:spcAft>
              <a:buFont typeface="Wingdings" panose="05000000000000000000" pitchFamily="2" charset="2"/>
              <a:buChar char="§"/>
              <a:defRPr/>
            </a:pPr>
            <a:r>
              <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Building relationships</a:t>
            </a:r>
          </a:p>
          <a:p>
            <a:pPr marL="576263" lvl="1" indent="-342900">
              <a:spcBef>
                <a:spcPts val="600"/>
              </a:spcBef>
              <a:spcAft>
                <a:spcPts val="600"/>
              </a:spcAft>
              <a:buFont typeface="Wingdings" panose="05000000000000000000" pitchFamily="2" charset="2"/>
              <a:buChar char="§"/>
              <a:defRPr/>
            </a:pPr>
            <a:r>
              <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Sustainability</a:t>
            </a:r>
          </a:p>
          <a:p>
            <a:pPr marL="576263" lvl="1" indent="-342900">
              <a:spcBef>
                <a:spcPts val="600"/>
              </a:spcBef>
              <a:spcAft>
                <a:spcPts val="600"/>
              </a:spcAft>
              <a:buFont typeface="Wingdings" panose="05000000000000000000" pitchFamily="2" charset="2"/>
              <a:buChar char="§"/>
              <a:defRPr/>
            </a:pPr>
            <a:r>
              <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Corporate Social Responsibility (CSR)</a:t>
            </a:r>
          </a:p>
          <a:p>
            <a:pPr marL="576263" lvl="1" indent="-342900">
              <a:spcBef>
                <a:spcPts val="600"/>
              </a:spcBef>
              <a:spcAft>
                <a:spcPts val="600"/>
              </a:spcAft>
              <a:buFont typeface="Wingdings" panose="05000000000000000000" pitchFamily="2" charset="2"/>
              <a:buChar char="§"/>
              <a:defRPr/>
            </a:pPr>
            <a:r>
              <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Improving supply chain capabilities</a:t>
            </a:r>
            <a:r>
              <a:rPr lang="en-US" altLang="en-US" kern="0" dirty="0">
                <a:latin typeface="Calibri" panose="020F0502020204030204" pitchFamily="34" charset="0"/>
                <a:ea typeface="ＭＳ Ｐゴシック" panose="020B0600070205080204" pitchFamily="34" charset="-128"/>
              </a:rPr>
              <a:t>:</a:t>
            </a:r>
          </a:p>
          <a:p>
            <a:pPr marL="1143000" lvl="2" indent="-422275">
              <a:spcBef>
                <a:spcPts val="600"/>
              </a:spcBef>
              <a:spcAft>
                <a:spcPts val="600"/>
              </a:spcAft>
              <a:buClr>
                <a:srgbClr val="923222"/>
              </a:buClr>
              <a:buSzPct val="110000"/>
              <a:buFont typeface="Symbol" panose="05050102010706020507" pitchFamily="18" charset="2"/>
              <a:buChar char="-"/>
              <a:defRPr/>
            </a:pPr>
            <a:r>
              <a:rPr lang="en-US" altLang="en-US" sz="2000" kern="0" dirty="0">
                <a:latin typeface="Calibri" panose="020F0502020204030204" pitchFamily="34" charset="0"/>
                <a:ea typeface="ＭＳ Ｐゴシック" panose="020B0600070205080204" pitchFamily="34" charset="-128"/>
              </a:rPr>
              <a:t>Increased use of Third-Party Logistics (3PLs) service providers </a:t>
            </a:r>
          </a:p>
          <a:p>
            <a:pPr marL="1143000" lvl="2" indent="-422275">
              <a:spcBef>
                <a:spcPts val="600"/>
              </a:spcBef>
              <a:spcAft>
                <a:spcPts val="600"/>
              </a:spcAft>
              <a:buClr>
                <a:srgbClr val="923222"/>
              </a:buClr>
              <a:buSzPct val="110000"/>
              <a:buFont typeface="Symbol" panose="05050102010706020507" pitchFamily="18" charset="2"/>
              <a:buChar char="-"/>
              <a:defRPr/>
            </a:pPr>
            <a:r>
              <a:rPr lang="en-US" altLang="en-US" sz="2000" kern="0" dirty="0">
                <a:latin typeface="Calibri" panose="020F0502020204030204" pitchFamily="34" charset="0"/>
                <a:ea typeface="ＭＳ Ｐゴシック" panose="020B0600070205080204" pitchFamily="34" charset="-128"/>
              </a:rPr>
              <a:t>Integrating logistics internally and with external trading partners</a:t>
            </a:r>
          </a:p>
          <a:p>
            <a:pPr marL="1143000" lvl="2" indent="-422275">
              <a:spcBef>
                <a:spcPts val="600"/>
              </a:spcBef>
              <a:spcAft>
                <a:spcPts val="600"/>
              </a:spcAft>
              <a:buClr>
                <a:srgbClr val="923222"/>
              </a:buClr>
              <a:buSzPct val="110000"/>
              <a:buFont typeface="Symbol" panose="05050102010706020507" pitchFamily="18" charset="2"/>
              <a:buChar char="-"/>
              <a:defRPr/>
            </a:pPr>
            <a:r>
              <a:rPr lang="en-US" altLang="en-US" sz="2000" kern="0" dirty="0">
                <a:latin typeface="Calibri" panose="020F0502020204030204" pitchFamily="34" charset="0"/>
                <a:ea typeface="ＭＳ Ｐゴシック" panose="020B0600070205080204" pitchFamily="34" charset="-128"/>
              </a:rPr>
              <a:t>Using transportation to facilitate rapid response </a:t>
            </a:r>
            <a:endParaRPr lang="en-US" altLang="en-US"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endParaRP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6953" t="5972" r="6922" b="20053"/>
          <a:stretch/>
        </p:blipFill>
        <p:spPr>
          <a:xfrm>
            <a:off x="8741834" y="3922270"/>
            <a:ext cx="1438565" cy="1070860"/>
          </a:xfrm>
          <a:prstGeom prst="rect">
            <a:avLst/>
          </a:prstGeom>
        </p:spPr>
      </p:pic>
      <p:sp>
        <p:nvSpPr>
          <p:cNvPr id="26629" name="Rectangle 3"/>
          <p:cNvSpPr>
            <a:spLocks noGrp="1" noChangeArrowheads="1"/>
          </p:cNvSpPr>
          <p:nvPr>
            <p:ph type="body" idx="1"/>
          </p:nvPr>
        </p:nvSpPr>
        <p:spPr>
          <a:xfrm>
            <a:off x="1752601" y="925045"/>
            <a:ext cx="5274733" cy="510675"/>
          </a:xfrm>
        </p:spPr>
        <p:txBody>
          <a:bodyPr/>
          <a:lstStyle/>
          <a:p>
            <a:pPr eaLnBrk="1" hangingPunct="1">
              <a:spcBef>
                <a:spcPts val="1200"/>
              </a:spcBef>
              <a:spcAft>
                <a:spcPts val="1200"/>
              </a:spcAft>
              <a:buNone/>
              <a:defRPr/>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Today and Beyond</a:t>
            </a:r>
          </a:p>
          <a:p>
            <a:pPr lvl="1" eaLnBrk="1" hangingPunct="1">
              <a:buFontTx/>
              <a:buNone/>
              <a:defRPr/>
            </a:pPr>
            <a:endParaRPr lang="en-US" altLang="en-US" dirty="0">
              <a:latin typeface="Calibri" panose="020F0502020204030204" pitchFamily="34" charset="0"/>
              <a:ea typeface="ＭＳ Ｐゴシック" panose="020B0600070205080204" pitchFamily="34" charset="-128"/>
            </a:endParaRP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4722" r="13332" b="9410"/>
          <a:stretch/>
        </p:blipFill>
        <p:spPr>
          <a:xfrm>
            <a:off x="7186086" y="3115042"/>
            <a:ext cx="1631948" cy="1011781"/>
          </a:xfrm>
          <a:prstGeom prst="rect">
            <a:avLst/>
          </a:prstGeom>
        </p:spPr>
      </p:pic>
      <p:sp>
        <p:nvSpPr>
          <p:cNvPr id="9" name="Rectangle 2"/>
          <p:cNvSpPr>
            <a:spLocks noGrp="1" noChangeArrowheads="1"/>
          </p:cNvSpPr>
          <p:nvPr>
            <p:ph type="title"/>
          </p:nvPr>
        </p:nvSpPr>
        <p:spPr>
          <a:xfrm>
            <a:off x="1752600" y="148167"/>
            <a:ext cx="8915400" cy="465667"/>
          </a:xfrm>
        </p:spPr>
        <p:txBody>
          <a:bodyPr/>
          <a:lstStyle/>
          <a:p>
            <a:pPr>
              <a:lnSpc>
                <a:spcPct val="80000"/>
              </a:lnSpc>
              <a:defRPr/>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Origins and Evolution of Supply Chain Management</a:t>
            </a:r>
          </a:p>
        </p:txBody>
      </p:sp>
      <p:sp>
        <p:nvSpPr>
          <p:cNvPr id="10" name="TextBox 9"/>
          <p:cNvSpPr txBox="1"/>
          <p:nvPr/>
        </p:nvSpPr>
        <p:spPr>
          <a:xfrm>
            <a:off x="9135534" y="838200"/>
            <a:ext cx="1393651" cy="400110"/>
          </a:xfrm>
          <a:prstGeom prst="rect">
            <a:avLst/>
          </a:prstGeom>
          <a:noFill/>
        </p:spPr>
        <p:txBody>
          <a:bodyPr wrap="none" rtlCol="0">
            <a:spAutoFit/>
          </a:bodyPr>
          <a:lstStyle/>
          <a:p>
            <a:pPr algn="r"/>
            <a:r>
              <a:rPr lang="en-US" sz="2000" i="1" dirty="0">
                <a:latin typeface="Calibri" panose="020F0502020204030204" pitchFamily="34" charset="0"/>
              </a:rPr>
              <a:t>(continued)</a:t>
            </a:r>
          </a:p>
        </p:txBody>
      </p:sp>
      <p:sp>
        <p:nvSpPr>
          <p:cNvPr id="4" name="Rectangle 3"/>
          <p:cNvSpPr/>
          <p:nvPr/>
        </p:nvSpPr>
        <p:spPr>
          <a:xfrm>
            <a:off x="1752600" y="1419879"/>
            <a:ext cx="8686800" cy="1200329"/>
          </a:xfrm>
          <a:prstGeom prst="rect">
            <a:avLst/>
          </a:prstGeom>
        </p:spPr>
        <p:txBody>
          <a:bodyPr wrap="square">
            <a:spAutoFit/>
          </a:bodyPr>
          <a:lstStyle/>
          <a:p>
            <a:r>
              <a:rPr lang="en-US" dirty="0">
                <a:latin typeface="Calibri" panose="020F0502020204030204" pitchFamily="34" charset="0"/>
                <a:ea typeface="Calibri" panose="020F0502020204030204" pitchFamily="34" charset="0"/>
              </a:rPr>
              <a:t>Companies are focusing on their own core competencies, outsourcing those things are not their core competencies, using the expertise of their trading partners</a:t>
            </a:r>
            <a:endParaRPr lang="en-US" dirty="0">
              <a:latin typeface="Calibri" panose="020F0502020204030204" pitchFamily="34" charset="0"/>
            </a:endParaRPr>
          </a:p>
        </p:txBody>
      </p:sp>
      <p:sp>
        <p:nvSpPr>
          <p:cNvPr id="11" name="Footer Placeholder 10"/>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12" name="Slide Number Placeholder 11"/>
          <p:cNvSpPr>
            <a:spLocks noGrp="1"/>
          </p:cNvSpPr>
          <p:nvPr>
            <p:ph type="sldNum" sz="quarter" idx="4"/>
          </p:nvPr>
        </p:nvSpPr>
        <p:spPr>
          <a:xfrm>
            <a:off x="1609726" y="6604001"/>
            <a:ext cx="193674" cy="174779"/>
          </a:xfrm>
        </p:spPr>
        <p:txBody>
          <a:bodyPr/>
          <a:lstStyle/>
          <a:p>
            <a:fld id="{E66AA3EA-0569-43EF-BBA3-83FDB109D582}" type="slidenum">
              <a:rPr lang="en-US" smtClean="0"/>
              <a:pPr/>
              <a:t>34</a:t>
            </a:fld>
            <a:endParaRPr lang="en-US" dirty="0"/>
          </a:p>
        </p:txBody>
      </p:sp>
    </p:spTree>
    <p:extLst>
      <p:ext uri="{BB962C8B-B14F-4D97-AF65-F5344CB8AC3E}">
        <p14:creationId xmlns:p14="http://schemas.microsoft.com/office/powerpoint/2010/main" val="1310175745"/>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52600" y="137536"/>
            <a:ext cx="8686800" cy="486929"/>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The Future of Supply Chain Management</a:t>
            </a:r>
          </a:p>
        </p:txBody>
      </p:sp>
      <p:sp>
        <p:nvSpPr>
          <p:cNvPr id="20485" name="Rectangle 3"/>
          <p:cNvSpPr>
            <a:spLocks noGrp="1" noChangeArrowheads="1"/>
          </p:cNvSpPr>
          <p:nvPr>
            <p:ph type="body" idx="1"/>
          </p:nvPr>
        </p:nvSpPr>
        <p:spPr>
          <a:xfrm>
            <a:off x="1752600" y="863600"/>
            <a:ext cx="8643938" cy="4724401"/>
          </a:xfrm>
        </p:spPr>
        <p:txBody>
          <a:bodyPr/>
          <a:lstStyle/>
          <a:p>
            <a:pPr eaLnBrk="1" hangingPunct="1">
              <a:buClr>
                <a:srgbClr val="923222"/>
              </a:buClr>
              <a:buSzPct val="110000"/>
              <a:buFont typeface="Wingdings" panose="05000000000000000000" pitchFamily="2" charset="2"/>
              <a:buChar char="§"/>
              <a:defRPr/>
            </a:pP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Old paradigm </a:t>
            </a:r>
            <a:r>
              <a:rPr lang="en-US" altLang="en-US" sz="2000" i="1" dirty="0">
                <a:latin typeface="Calibri" panose="020F0502020204030204" pitchFamily="34" charset="0"/>
                <a:ea typeface="ＭＳ Ｐゴシック" panose="020B0600070205080204" pitchFamily="34" charset="-128"/>
              </a:rPr>
              <a:t>–</a:t>
            </a:r>
            <a:r>
              <a:rPr lang="en-US" altLang="en-US" sz="2000" dirty="0">
                <a:latin typeface="Calibri" panose="020F0502020204030204" pitchFamily="34" charset="0"/>
                <a:ea typeface="ＭＳ Ｐゴシック" panose="020B0600070205080204" pitchFamily="34" charset="-128"/>
              </a:rPr>
              <a:t> A company gained synergy as a </a:t>
            </a:r>
            <a:r>
              <a:rPr lang="en-US" altLang="en-US" sz="2000" b="1" dirty="0">
                <a:latin typeface="Calibri" panose="020F0502020204030204" pitchFamily="34" charset="0"/>
                <a:ea typeface="ＭＳ Ｐゴシック" panose="020B0600070205080204" pitchFamily="34" charset="-128"/>
              </a:rPr>
              <a:t>vertically integrated firm </a:t>
            </a:r>
            <a:r>
              <a:rPr lang="en-US" altLang="en-US" sz="2000" dirty="0">
                <a:latin typeface="Calibri" panose="020F0502020204030204" pitchFamily="34" charset="0"/>
                <a:ea typeface="ＭＳ Ｐゴシック" panose="020B0600070205080204" pitchFamily="34" charset="-128"/>
              </a:rPr>
              <a:t>encompassing the ownership and coordination of several supply chain activities. </a:t>
            </a:r>
          </a:p>
          <a:p>
            <a:pPr marL="804863" lvl="1" indent="-347663">
              <a:spcBef>
                <a:spcPts val="600"/>
              </a:spcBef>
              <a:buClr>
                <a:srgbClr val="923222"/>
              </a:buClr>
              <a:buSzPct val="115000"/>
              <a:buFont typeface="Calibri" panose="020F0502020204030204" pitchFamily="34" charset="0"/>
              <a:buChar char="–"/>
              <a:defRPr/>
            </a:pPr>
            <a:r>
              <a:rPr lang="en-US" altLang="en-US" sz="2000" dirty="0">
                <a:latin typeface="Calibri" panose="020F0502020204030204" pitchFamily="34" charset="0"/>
              </a:rPr>
              <a:t>Organizational cultures emphasized </a:t>
            </a:r>
            <a:r>
              <a:rPr lang="en-US" altLang="en-US" sz="2000" dirty="0">
                <a:solidFill>
                  <a:srgbClr val="923222"/>
                </a:solidFill>
                <a:effectLst>
                  <a:outerShdw blurRad="38100" dist="38100" dir="2700000" algn="tl">
                    <a:srgbClr val="000000">
                      <a:alpha val="43137"/>
                    </a:srgbClr>
                  </a:outerShdw>
                </a:effectLst>
                <a:latin typeface="Calibri" panose="020F0502020204030204" pitchFamily="34" charset="0"/>
              </a:rPr>
              <a:t>short-term</a:t>
            </a:r>
            <a:r>
              <a:rPr lang="en-US" altLang="en-US" sz="2000" dirty="0">
                <a:latin typeface="Calibri" panose="020F0502020204030204" pitchFamily="34" charset="0"/>
              </a:rPr>
              <a:t>, </a:t>
            </a:r>
            <a:r>
              <a:rPr lang="en-US" altLang="en-US" sz="2000" dirty="0">
                <a:solidFill>
                  <a:srgbClr val="923222"/>
                </a:solidFill>
                <a:effectLst>
                  <a:outerShdw blurRad="38100" dist="38100" dir="2700000" algn="tl">
                    <a:srgbClr val="000000">
                      <a:alpha val="43137"/>
                    </a:srgbClr>
                  </a:outerShdw>
                </a:effectLst>
                <a:latin typeface="Calibri" panose="020F0502020204030204" pitchFamily="34" charset="0"/>
              </a:rPr>
              <a:t>company focused performance</a:t>
            </a:r>
            <a:r>
              <a:rPr lang="en-US" altLang="en-US" sz="2000" dirty="0">
                <a:latin typeface="Calibri" panose="020F0502020204030204" pitchFamily="34" charset="0"/>
              </a:rPr>
              <a:t>.</a:t>
            </a:r>
          </a:p>
          <a:p>
            <a:pPr eaLnBrk="1" hangingPunct="1">
              <a:buClr>
                <a:srgbClr val="BB7A05"/>
              </a:buClr>
              <a:buSzPct val="110000"/>
              <a:buFont typeface="Wingdings" panose="05000000000000000000" pitchFamily="2" charset="2"/>
              <a:buChar char="§"/>
              <a:defRPr/>
            </a:pPr>
            <a:endParaRPr lang="en-US" altLang="en-US" sz="800" dirty="0">
              <a:latin typeface="Calibri" panose="020F0502020204030204" pitchFamily="34" charset="0"/>
              <a:ea typeface="ＭＳ Ｐゴシック" panose="020B0600070205080204" pitchFamily="34" charset="-128"/>
            </a:endParaRPr>
          </a:p>
          <a:p>
            <a:pPr eaLnBrk="1" hangingPunct="1">
              <a:spcBef>
                <a:spcPts val="600"/>
              </a:spcBef>
              <a:buClr>
                <a:srgbClr val="923222"/>
              </a:buClr>
              <a:buSzPct val="110000"/>
              <a:buFont typeface="Wingdings" panose="05000000000000000000" pitchFamily="2" charset="2"/>
              <a:buChar char="§"/>
              <a:defRPr/>
            </a:pPr>
            <a:r>
              <a:rPr lang="en-US" altLang="en-US" sz="24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New paradigm </a:t>
            </a:r>
            <a:r>
              <a:rPr lang="en-US" altLang="en-US" sz="2000" i="1" dirty="0">
                <a:latin typeface="Calibri" panose="020F0502020204030204" pitchFamily="34" charset="0"/>
                <a:ea typeface="ＭＳ Ｐゴシック" panose="020B0600070205080204" pitchFamily="34" charset="-128"/>
              </a:rPr>
              <a:t>-</a:t>
            </a:r>
            <a:r>
              <a:rPr lang="en-US" altLang="en-US" sz="2000" dirty="0">
                <a:latin typeface="Calibri" panose="020F0502020204030204" pitchFamily="34" charset="0"/>
                <a:ea typeface="ＭＳ Ｐゴシック" panose="020B0600070205080204" pitchFamily="34" charset="-128"/>
              </a:rPr>
              <a:t> A company in a supply chain focuses activities in its’ area of specialization and enters into voluntary and trust-based relationships with supplier and customer firms.   </a:t>
            </a:r>
            <a:r>
              <a:rPr lang="en-US" altLang="en-US" sz="200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altLang="en-US" sz="2000" u="sng"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“Outsourcing non-core competencies”</a:t>
            </a:r>
          </a:p>
          <a:p>
            <a:pPr marL="804863" lvl="1" indent="-347663">
              <a:spcBef>
                <a:spcPts val="600"/>
              </a:spcBef>
              <a:buClr>
                <a:srgbClr val="923222"/>
              </a:buClr>
              <a:buSzPct val="115000"/>
              <a:buFont typeface="Calibri" panose="020F0502020204030204" pitchFamily="34" charset="0"/>
              <a:buChar char="–"/>
              <a:defRPr/>
            </a:pPr>
            <a:r>
              <a:rPr lang="en-US" altLang="en-US" sz="2000" dirty="0">
                <a:latin typeface="Calibri" panose="020F0502020204030204" pitchFamily="34" charset="0"/>
              </a:rPr>
              <a:t>All participants in the supply chain benefit. </a:t>
            </a:r>
          </a:p>
          <a:p>
            <a:pPr marL="804863" lvl="1" indent="-347663">
              <a:spcBef>
                <a:spcPts val="600"/>
              </a:spcBef>
              <a:buClr>
                <a:srgbClr val="923222"/>
              </a:buClr>
              <a:buSzPct val="115000"/>
              <a:buFont typeface="Calibri" panose="020F0502020204030204" pitchFamily="34" charset="0"/>
              <a:buChar char="–"/>
              <a:defRPr/>
            </a:pPr>
            <a:r>
              <a:rPr lang="en-US" altLang="en-US" sz="2000" dirty="0">
                <a:latin typeface="Calibri" panose="020F0502020204030204" pitchFamily="34" charset="0"/>
              </a:rPr>
              <a:t>Boundaries are dynamic and extend from “the firm’s suppliers’ suppliers to its customers’ customers </a:t>
            </a:r>
            <a:r>
              <a:rPr lang="en-US" altLang="en-US" i="1" dirty="0">
                <a:latin typeface="Calibri" panose="020F0502020204030204" pitchFamily="34" charset="0"/>
              </a:rPr>
              <a:t>(i.e., “end-to-end”)</a:t>
            </a:r>
          </a:p>
          <a:p>
            <a:pPr marL="804863" lvl="1" indent="-347663">
              <a:spcBef>
                <a:spcPts val="600"/>
              </a:spcBef>
              <a:buClr>
                <a:srgbClr val="923222"/>
              </a:buClr>
              <a:buSzPct val="115000"/>
              <a:buFont typeface="Calibri" panose="020F0502020204030204" pitchFamily="34" charset="0"/>
              <a:buChar char="–"/>
              <a:defRPr/>
            </a:pPr>
            <a:r>
              <a:rPr lang="en-US" altLang="en-US" sz="2000" dirty="0">
                <a:latin typeface="Calibri" panose="020F0502020204030204" pitchFamily="34" charset="0"/>
              </a:rPr>
              <a:t>Supply chains also deal with reverse logistics to handle product returns, warranty repairs, and recycling.</a:t>
            </a:r>
          </a:p>
        </p:txBody>
      </p:sp>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5268" b="24305"/>
          <a:stretch/>
        </p:blipFill>
        <p:spPr>
          <a:xfrm>
            <a:off x="3572934" y="6079067"/>
            <a:ext cx="5029200" cy="558800"/>
          </a:xfrm>
          <a:prstGeom prst="rect">
            <a:avLst/>
          </a:prstGeom>
        </p:spPr>
      </p:pic>
      <p:sp>
        <p:nvSpPr>
          <p:cNvPr id="4" name="Rectangle 3"/>
          <p:cNvSpPr/>
          <p:nvPr/>
        </p:nvSpPr>
        <p:spPr>
          <a:xfrm>
            <a:off x="1752600" y="5637538"/>
            <a:ext cx="8686800" cy="430887"/>
          </a:xfrm>
          <a:prstGeom prst="rect">
            <a:avLst/>
          </a:prstGeom>
        </p:spPr>
        <p:txBody>
          <a:bodyPr wrap="square">
            <a:spAutoFit/>
          </a:bodyPr>
          <a:lstStyle/>
          <a:p>
            <a:pPr marL="0" lvl="1">
              <a:spcBef>
                <a:spcPts val="1800"/>
              </a:spcBef>
              <a:buClr>
                <a:srgbClr val="923222"/>
              </a:buClr>
              <a:buSzPct val="110000"/>
              <a:defRPr/>
            </a:pPr>
            <a:r>
              <a:rPr lang="en-US" altLang="en-US" sz="2200" b="1"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What do we know about a chain? </a:t>
            </a:r>
            <a:r>
              <a:rPr lang="en-US" altLang="en-US" sz="2200" dirty="0">
                <a:latin typeface="Calibri" panose="020F0502020204030204" pitchFamily="34" charset="0"/>
                <a:ea typeface="ＭＳ Ｐゴシック" panose="020B0600070205080204" pitchFamily="34" charset="-128"/>
                <a:cs typeface="ＭＳ Ｐゴシック" pitchFamily="-109" charset="-128"/>
              </a:rPr>
              <a:t>… It’s only as good as its’ weakest link</a:t>
            </a:r>
          </a:p>
        </p:txBody>
      </p:sp>
      <p:sp>
        <p:nvSpPr>
          <p:cNvPr id="7" name="Footer Placeholder 6"/>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8" name="Slide Number Placeholder 7"/>
          <p:cNvSpPr>
            <a:spLocks noGrp="1"/>
          </p:cNvSpPr>
          <p:nvPr>
            <p:ph type="sldNum" sz="quarter" idx="4"/>
          </p:nvPr>
        </p:nvSpPr>
        <p:spPr>
          <a:xfrm>
            <a:off x="1609726" y="6604001"/>
            <a:ext cx="193674" cy="174779"/>
          </a:xfrm>
        </p:spPr>
        <p:txBody>
          <a:bodyPr/>
          <a:lstStyle/>
          <a:p>
            <a:fld id="{E66AA3EA-0569-43EF-BBA3-83FDB109D582}" type="slidenum">
              <a:rPr lang="en-US" smtClean="0"/>
              <a:pPr/>
              <a:t>35</a:t>
            </a:fld>
            <a:endParaRPr lang="en-US" dirty="0"/>
          </a:p>
        </p:txBody>
      </p:sp>
    </p:spTree>
    <p:extLst>
      <p:ext uri="{BB962C8B-B14F-4D97-AF65-F5344CB8AC3E}">
        <p14:creationId xmlns:p14="http://schemas.microsoft.com/office/powerpoint/2010/main" val="180408034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 calcmode="lin" valueType="num">
                                      <p:cBhvr additive="base">
                                        <p:cTn id="7" dur="500" fill="hold"/>
                                        <p:tgtEl>
                                          <p:spTgt spid="2048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048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485">
                                            <p:txEl>
                                              <p:pRg st="1" end="1"/>
                                            </p:txEl>
                                          </p:spTgt>
                                        </p:tgtEl>
                                        <p:attrNameLst>
                                          <p:attrName>style.visibility</p:attrName>
                                        </p:attrNameLst>
                                      </p:cBhvr>
                                      <p:to>
                                        <p:strVal val="visible"/>
                                      </p:to>
                                    </p:set>
                                    <p:anim calcmode="lin" valueType="num">
                                      <p:cBhvr additive="base">
                                        <p:cTn id="11" dur="500" fill="hold"/>
                                        <p:tgtEl>
                                          <p:spTgt spid="2048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048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485">
                                            <p:txEl>
                                              <p:pRg st="3" end="3"/>
                                            </p:txEl>
                                          </p:spTgt>
                                        </p:tgtEl>
                                        <p:attrNameLst>
                                          <p:attrName>style.visibility</p:attrName>
                                        </p:attrNameLst>
                                      </p:cBhvr>
                                      <p:to>
                                        <p:strVal val="visible"/>
                                      </p:to>
                                    </p:set>
                                    <p:anim calcmode="lin" valueType="num">
                                      <p:cBhvr additive="base">
                                        <p:cTn id="17" dur="500" fill="hold"/>
                                        <p:tgtEl>
                                          <p:spTgt spid="2048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048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0485">
                                            <p:txEl>
                                              <p:pRg st="4" end="4"/>
                                            </p:txEl>
                                          </p:spTgt>
                                        </p:tgtEl>
                                        <p:attrNameLst>
                                          <p:attrName>style.visibility</p:attrName>
                                        </p:attrNameLst>
                                      </p:cBhvr>
                                      <p:to>
                                        <p:strVal val="visible"/>
                                      </p:to>
                                    </p:set>
                                    <p:anim calcmode="lin" valueType="num">
                                      <p:cBhvr additive="base">
                                        <p:cTn id="21" dur="500" fill="hold"/>
                                        <p:tgtEl>
                                          <p:spTgt spid="20485">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0485">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485">
                                            <p:txEl>
                                              <p:pRg st="5" end="5"/>
                                            </p:txEl>
                                          </p:spTgt>
                                        </p:tgtEl>
                                        <p:attrNameLst>
                                          <p:attrName>style.visibility</p:attrName>
                                        </p:attrNameLst>
                                      </p:cBhvr>
                                      <p:to>
                                        <p:strVal val="visible"/>
                                      </p:to>
                                    </p:set>
                                    <p:anim calcmode="lin" valueType="num">
                                      <p:cBhvr additive="base">
                                        <p:cTn id="25" dur="500" fill="hold"/>
                                        <p:tgtEl>
                                          <p:spTgt spid="20485">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0485">
                                            <p:txEl>
                                              <p:pRg st="5" end="5"/>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485">
                                            <p:txEl>
                                              <p:pRg st="6" end="6"/>
                                            </p:txEl>
                                          </p:spTgt>
                                        </p:tgtEl>
                                        <p:attrNameLst>
                                          <p:attrName>style.visibility</p:attrName>
                                        </p:attrNameLst>
                                      </p:cBhvr>
                                      <p:to>
                                        <p:strVal val="visible"/>
                                      </p:to>
                                    </p:set>
                                    <p:anim calcmode="lin" valueType="num">
                                      <p:cBhvr additive="base">
                                        <p:cTn id="29" dur="500" fill="hold"/>
                                        <p:tgtEl>
                                          <p:spTgt spid="20485">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048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anim calcmode="lin" valueType="num">
                                      <p:cBhvr additive="base">
                                        <p:cTn id="35"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4"/>
          <p:cNvSpPr>
            <a:spLocks noChangeArrowheads="1"/>
          </p:cNvSpPr>
          <p:nvPr/>
        </p:nvSpPr>
        <p:spPr bwMode="auto">
          <a:xfrm>
            <a:off x="5943601" y="212164"/>
            <a:ext cx="2300443" cy="321234"/>
          </a:xfrm>
          <a:prstGeom prst="rect">
            <a:avLst/>
          </a:prstGeom>
          <a:solidFill>
            <a:srgbClr val="923222"/>
          </a:solidFill>
          <a:ln>
            <a:noFill/>
          </a:ln>
        </p:spPr>
        <p:txBody>
          <a:bodyPr anchor="ctr"/>
          <a:lstStyle/>
          <a:p>
            <a:r>
              <a:rPr lang="en-US" altLang="en-US" sz="1400" b="1" dirty="0">
                <a:solidFill>
                  <a:schemeClr val="bg1"/>
                </a:solidFill>
                <a:effectLst>
                  <a:outerShdw blurRad="38100" dist="38100" dir="2700000" algn="tl">
                    <a:srgbClr val="000000">
                      <a:alpha val="43137"/>
                    </a:srgbClr>
                  </a:outerShdw>
                </a:effectLst>
                <a:latin typeface="Calibri" panose="020F0502020204030204" pitchFamily="34" charset="0"/>
                <a:cs typeface="Arial" panose="020B0604020202020204" pitchFamily="34" charset="0"/>
              </a:rPr>
              <a:t>Anticipatory Business Model</a:t>
            </a:r>
          </a:p>
        </p:txBody>
      </p:sp>
      <p:sp>
        <p:nvSpPr>
          <p:cNvPr id="12" name="Rectangle 11"/>
          <p:cNvSpPr/>
          <p:nvPr/>
        </p:nvSpPr>
        <p:spPr>
          <a:xfrm>
            <a:off x="1862668" y="2274818"/>
            <a:ext cx="8576733" cy="646331"/>
          </a:xfrm>
          <a:prstGeom prst="rect">
            <a:avLst/>
          </a:prstGeom>
        </p:spPr>
        <p:txBody>
          <a:bodyPr wrap="square">
            <a:spAutoFit/>
          </a:bodyPr>
          <a:lstStyle/>
          <a:p>
            <a:r>
              <a:rPr lang="en-US" altLang="en-US" sz="1800" b="1" u="sng" dirty="0"/>
              <a:t>Push or Make-to-Stock</a:t>
            </a:r>
            <a:r>
              <a:rPr lang="en-US" altLang="en-US" sz="1800" dirty="0"/>
              <a:t>: Producing stock on the basis of </a:t>
            </a:r>
            <a:r>
              <a:rPr lang="en-US" altLang="en-US" sz="1800" b="1" u="sng" dirty="0"/>
              <a:t>anticipated demand</a:t>
            </a:r>
            <a:r>
              <a:rPr lang="en-US" altLang="en-US" sz="1800" dirty="0"/>
              <a:t>. Demand forecasting can be done via a variety of sophisticated techniques.</a:t>
            </a:r>
          </a:p>
        </p:txBody>
      </p:sp>
      <p:sp>
        <p:nvSpPr>
          <p:cNvPr id="13" name="Rectangle 3"/>
          <p:cNvSpPr txBox="1">
            <a:spLocks noChangeArrowheads="1"/>
          </p:cNvSpPr>
          <p:nvPr/>
        </p:nvSpPr>
        <p:spPr>
          <a:xfrm>
            <a:off x="1752601" y="137536"/>
            <a:ext cx="3869267"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defPPr>
              <a:defRPr lang="en-US"/>
            </a:defPPr>
            <a:lvl1pPr eaLnBrk="0" hangingPunct="0">
              <a:lnSpc>
                <a:spcPct val="80000"/>
              </a:lnSpc>
              <a:defRPr sz="3200" b="1">
                <a:solidFill>
                  <a:srgbClr val="923222"/>
                </a:solidFill>
                <a:effectLst>
                  <a:outerShdw blurRad="38100" dist="38100" dir="2700000" algn="tl">
                    <a:srgbClr val="C0C0C0"/>
                  </a:outerShdw>
                </a:effectLst>
                <a:latin typeface="Calibri" panose="020F0502020204030204" pitchFamily="34" charset="0"/>
                <a:cs typeface="Arial" charset="0"/>
              </a:defRPr>
            </a:lvl1pPr>
            <a:lvl2pPr eaLnBrk="0" hangingPunct="0">
              <a:defRPr sz="2800" b="1">
                <a:latin typeface="News Gothic MT" pitchFamily="34" charset="0"/>
              </a:defRPr>
            </a:lvl2pPr>
            <a:lvl3pPr eaLnBrk="0" hangingPunct="0">
              <a:defRPr sz="2800" b="1">
                <a:latin typeface="News Gothic MT" pitchFamily="34" charset="0"/>
              </a:defRPr>
            </a:lvl3pPr>
            <a:lvl4pPr eaLnBrk="0" hangingPunct="0">
              <a:defRPr sz="2800" b="1">
                <a:latin typeface="News Gothic MT" pitchFamily="34" charset="0"/>
              </a:defRPr>
            </a:lvl4pPr>
            <a:lvl5pPr eaLnBrk="0" hangingPunct="0">
              <a:defRPr sz="2800" b="1">
                <a:latin typeface="News Gothic MT" pitchFamily="34" charset="0"/>
              </a:defRPr>
            </a:lvl5pPr>
            <a:lvl6pPr marL="457200" eaLnBrk="0" fontAlgn="base" hangingPunct="0">
              <a:spcBef>
                <a:spcPct val="0"/>
              </a:spcBef>
              <a:spcAft>
                <a:spcPct val="0"/>
              </a:spcAft>
              <a:defRPr sz="2800" b="1">
                <a:latin typeface="News Gothic MT" pitchFamily="34" charset="0"/>
              </a:defRPr>
            </a:lvl6pPr>
            <a:lvl7pPr marL="914400" eaLnBrk="0" fontAlgn="base" hangingPunct="0">
              <a:spcBef>
                <a:spcPct val="0"/>
              </a:spcBef>
              <a:spcAft>
                <a:spcPct val="0"/>
              </a:spcAft>
              <a:defRPr sz="2800" b="1">
                <a:latin typeface="News Gothic MT" pitchFamily="34" charset="0"/>
              </a:defRPr>
            </a:lvl7pPr>
            <a:lvl8pPr marL="1371600" eaLnBrk="0" fontAlgn="base" hangingPunct="0">
              <a:spcBef>
                <a:spcPct val="0"/>
              </a:spcBef>
              <a:spcAft>
                <a:spcPct val="0"/>
              </a:spcAft>
              <a:defRPr sz="2800" b="1">
                <a:latin typeface="News Gothic MT" pitchFamily="34" charset="0"/>
              </a:defRPr>
            </a:lvl8pPr>
            <a:lvl9pPr marL="1828800" eaLnBrk="0" fontAlgn="base" hangingPunct="0">
              <a:spcBef>
                <a:spcPct val="0"/>
              </a:spcBef>
              <a:spcAft>
                <a:spcPct val="0"/>
              </a:spcAft>
              <a:defRPr sz="2800" b="1">
                <a:latin typeface="News Gothic MT" pitchFamily="34" charset="0"/>
              </a:defRPr>
            </a:lvl9pPr>
          </a:lstStyle>
          <a:p>
            <a:r>
              <a:rPr lang="en-US" dirty="0"/>
              <a:t>Push Business Model</a:t>
            </a:r>
          </a:p>
        </p:txBody>
      </p:sp>
      <p:sp>
        <p:nvSpPr>
          <p:cNvPr id="5" name="Right Arrow 4"/>
          <p:cNvSpPr/>
          <p:nvPr/>
        </p:nvSpPr>
        <p:spPr bwMode="auto">
          <a:xfrm>
            <a:off x="1524000" y="1356068"/>
            <a:ext cx="9144000" cy="419152"/>
          </a:xfrm>
          <a:prstGeom prst="rightArrow">
            <a:avLst/>
          </a:prstGeom>
          <a:solidFill>
            <a:srgbClr val="923222"/>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grpSp>
        <p:nvGrpSpPr>
          <p:cNvPr id="6" name="Group 5"/>
          <p:cNvGrpSpPr/>
          <p:nvPr/>
        </p:nvGrpSpPr>
        <p:grpSpPr>
          <a:xfrm>
            <a:off x="1866901" y="1143001"/>
            <a:ext cx="8458199" cy="816761"/>
            <a:chOff x="296334" y="-800100"/>
            <a:chExt cx="8458199" cy="1388534"/>
          </a:xfrm>
          <a:effectLst>
            <a:outerShdw blurRad="50800" dist="38100" dir="2700000" algn="tl" rotWithShape="0">
              <a:prstClr val="black">
                <a:alpha val="40000"/>
              </a:prstClr>
            </a:outerShdw>
          </a:effectLst>
        </p:grpSpPr>
        <p:sp>
          <p:nvSpPr>
            <p:cNvPr id="4" name="Rectangle 3"/>
            <p:cNvSpPr/>
            <p:nvPr/>
          </p:nvSpPr>
          <p:spPr bwMode="auto">
            <a:xfrm>
              <a:off x="296334"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Create Forecast</a:t>
              </a:r>
            </a:p>
          </p:txBody>
        </p:sp>
        <p:sp>
          <p:nvSpPr>
            <p:cNvPr id="16" name="Rectangle 15"/>
            <p:cNvSpPr/>
            <p:nvPr/>
          </p:nvSpPr>
          <p:spPr bwMode="auto">
            <a:xfrm>
              <a:off x="1522590"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Create </a:t>
              </a:r>
            </a:p>
            <a:p>
              <a:pPr algn="ctr" eaLnBrk="0" hangingPunct="0"/>
              <a:r>
                <a:rPr lang="en-US" sz="1200" b="1" dirty="0">
                  <a:latin typeface="Calibri" panose="020F0502020204030204" pitchFamily="34" charset="0"/>
                </a:rPr>
                <a:t>Supply </a:t>
              </a:r>
            </a:p>
            <a:p>
              <a:pPr algn="ctr" eaLnBrk="0" hangingPunct="0"/>
              <a:r>
                <a:rPr lang="en-US" sz="1200" b="1" dirty="0">
                  <a:latin typeface="Calibri" panose="020F0502020204030204" pitchFamily="34" charset="0"/>
                </a:rPr>
                <a:t>Plan</a:t>
              </a:r>
            </a:p>
          </p:txBody>
        </p:sp>
        <p:sp>
          <p:nvSpPr>
            <p:cNvPr id="17" name="Rectangle 16"/>
            <p:cNvSpPr/>
            <p:nvPr/>
          </p:nvSpPr>
          <p:spPr bwMode="auto">
            <a:xfrm>
              <a:off x="2748846"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Buy Materials to Produce Product(s)</a:t>
              </a:r>
            </a:p>
          </p:txBody>
        </p:sp>
        <p:sp>
          <p:nvSpPr>
            <p:cNvPr id="18" name="Rectangle 17"/>
            <p:cNvSpPr/>
            <p:nvPr/>
          </p:nvSpPr>
          <p:spPr bwMode="auto">
            <a:xfrm>
              <a:off x="3975102"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a:latin typeface="Calibri" panose="020F0502020204030204" pitchFamily="34" charset="0"/>
                </a:rPr>
                <a:t>Manufacture</a:t>
              </a:r>
            </a:p>
            <a:p>
              <a:pPr algn="ctr" eaLnBrk="0" hangingPunct="0"/>
              <a:r>
                <a:rPr lang="en-US" sz="1200" b="1">
                  <a:latin typeface="Calibri" panose="020F0502020204030204" pitchFamily="34" charset="0"/>
                </a:rPr>
                <a:t>Product(s)</a:t>
              </a:r>
              <a:endParaRPr lang="en-US" sz="1200" b="1" dirty="0">
                <a:latin typeface="Calibri" panose="020F0502020204030204" pitchFamily="34" charset="0"/>
              </a:endParaRPr>
            </a:p>
          </p:txBody>
        </p:sp>
        <p:sp>
          <p:nvSpPr>
            <p:cNvPr id="19" name="Rectangle 18"/>
            <p:cNvSpPr/>
            <p:nvPr/>
          </p:nvSpPr>
          <p:spPr bwMode="auto">
            <a:xfrm>
              <a:off x="5201358"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Warehouse</a:t>
              </a:r>
            </a:p>
            <a:p>
              <a:pPr algn="ctr" eaLnBrk="0" hangingPunct="0"/>
              <a:r>
                <a:rPr lang="en-US" sz="1200" b="1" dirty="0">
                  <a:latin typeface="Calibri" panose="020F0502020204030204" pitchFamily="34" charset="0"/>
                </a:rPr>
                <a:t>Product(s)</a:t>
              </a:r>
            </a:p>
          </p:txBody>
        </p:sp>
        <p:sp>
          <p:nvSpPr>
            <p:cNvPr id="20" name="Rectangle 19"/>
            <p:cNvSpPr/>
            <p:nvPr/>
          </p:nvSpPr>
          <p:spPr bwMode="auto">
            <a:xfrm>
              <a:off x="6427614"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Sell Product(s) to Customer</a:t>
              </a:r>
            </a:p>
          </p:txBody>
        </p:sp>
        <p:sp>
          <p:nvSpPr>
            <p:cNvPr id="21" name="Rectangle 20"/>
            <p:cNvSpPr/>
            <p:nvPr/>
          </p:nvSpPr>
          <p:spPr bwMode="auto">
            <a:xfrm>
              <a:off x="7653867" y="-800100"/>
              <a:ext cx="1100666" cy="1388534"/>
            </a:xfrm>
            <a:prstGeom prst="rect">
              <a:avLst/>
            </a:prstGeom>
            <a:solidFill>
              <a:srgbClr val="FFE497"/>
            </a:solidFill>
            <a:ln w="2857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Deliver Product(s) to Customer</a:t>
              </a:r>
            </a:p>
          </p:txBody>
        </p:sp>
      </p:grpSp>
      <p:sp>
        <p:nvSpPr>
          <p:cNvPr id="7" name="Rectangle 6"/>
          <p:cNvSpPr/>
          <p:nvPr/>
        </p:nvSpPr>
        <p:spPr>
          <a:xfrm>
            <a:off x="1752600" y="3290220"/>
            <a:ext cx="8686800" cy="2954655"/>
          </a:xfrm>
          <a:prstGeom prst="rect">
            <a:avLst/>
          </a:prstGeom>
        </p:spPr>
        <p:txBody>
          <a:bodyPr wrap="square">
            <a:spAutoFit/>
          </a:bodyPr>
          <a:lstStyle/>
          <a:p>
            <a:pPr>
              <a:spcBef>
                <a:spcPts val="600"/>
              </a:spcBef>
              <a:spcAft>
                <a:spcPts val="600"/>
              </a:spcAft>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Advantages</a:t>
            </a:r>
            <a:r>
              <a:rPr lang="en-US" sz="2000" dirty="0">
                <a:latin typeface="Calibri" panose="020F0502020204030204" pitchFamily="34" charset="0"/>
              </a:rPr>
              <a:t>:  If the manufacturer creates a good forecast and supply plan, the product is </a:t>
            </a:r>
            <a:r>
              <a:rPr lang="en-US" sz="2000" b="1" dirty="0">
                <a:latin typeface="Calibri" panose="020F0502020204030204" pitchFamily="34" charset="0"/>
              </a:rPr>
              <a:t>immediately available to ship to the customer </a:t>
            </a:r>
            <a:r>
              <a:rPr lang="en-US" sz="2000" dirty="0">
                <a:latin typeface="Calibri" panose="020F0502020204030204" pitchFamily="34" charset="0"/>
              </a:rPr>
              <a:t>on demand from the existing finished product inventory in the warehouse. </a:t>
            </a:r>
          </a:p>
          <a:p>
            <a:pPr lvl="1">
              <a:spcBef>
                <a:spcPts val="600"/>
              </a:spcBef>
              <a:spcAft>
                <a:spcPts val="600"/>
              </a:spcAft>
            </a:pPr>
            <a:r>
              <a:rPr lang="en-US" sz="1800" dirty="0">
                <a:latin typeface="Calibri" panose="020F0502020204030204" pitchFamily="34" charset="0"/>
              </a:rPr>
              <a:t>Manufacturers also have the opportunity to plan resources better or with more flexibility, and can maximize the utilization of resources at the lowest cost.</a:t>
            </a:r>
          </a:p>
          <a:p>
            <a:pPr>
              <a:spcBef>
                <a:spcPts val="1800"/>
              </a:spcBef>
              <a:spcAft>
                <a:spcPts val="600"/>
              </a:spcAft>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rPr>
              <a:t>Disadvantages</a:t>
            </a:r>
            <a:r>
              <a:rPr lang="en-US" sz="2000" dirty="0">
                <a:latin typeface="Calibri" panose="020F0502020204030204" pitchFamily="34" charset="0"/>
              </a:rPr>
              <a:t>: </a:t>
            </a:r>
            <a:r>
              <a:rPr lang="en-US" sz="2000" b="1" dirty="0">
                <a:latin typeface="Calibri" panose="020F0502020204030204" pitchFamily="34" charset="0"/>
              </a:rPr>
              <a:t>High inventories </a:t>
            </a:r>
            <a:r>
              <a:rPr lang="en-US" sz="2000" dirty="0">
                <a:latin typeface="Calibri" panose="020F0502020204030204" pitchFamily="34" charset="0"/>
              </a:rPr>
              <a:t>(and capital tied up in inventory), </a:t>
            </a:r>
            <a:r>
              <a:rPr lang="en-US" sz="2000" b="1" dirty="0">
                <a:latin typeface="Calibri" panose="020F0502020204030204" pitchFamily="34" charset="0"/>
              </a:rPr>
              <a:t>dependency on forecasting</a:t>
            </a:r>
            <a:r>
              <a:rPr lang="en-US" sz="2000" dirty="0">
                <a:latin typeface="Calibri" panose="020F0502020204030204" pitchFamily="34" charset="0"/>
              </a:rPr>
              <a:t>, forecasting error creates non-value adding time, inefficiencies, obsolescence, shortages, and additional cost. </a:t>
            </a:r>
          </a:p>
        </p:txBody>
      </p:sp>
      <p:sp>
        <p:nvSpPr>
          <p:cNvPr id="8" name="Rectangle 7"/>
          <p:cNvSpPr/>
          <p:nvPr/>
        </p:nvSpPr>
        <p:spPr>
          <a:xfrm>
            <a:off x="8459510" y="453474"/>
            <a:ext cx="2208490" cy="307777"/>
          </a:xfrm>
          <a:prstGeom prst="rect">
            <a:avLst/>
          </a:prstGeom>
        </p:spPr>
        <p:txBody>
          <a:bodyPr wrap="none">
            <a:spAutoFit/>
          </a:bodyPr>
          <a:lstStyle/>
          <a:p>
            <a:r>
              <a:rPr lang="en-US" sz="1400" i="1" dirty="0">
                <a:latin typeface="Calibri" panose="020F0502020204030204" pitchFamily="34" charset="0"/>
              </a:rPr>
              <a:t>(used by 95% of companies)</a:t>
            </a:r>
          </a:p>
        </p:txBody>
      </p:sp>
      <p:sp>
        <p:nvSpPr>
          <p:cNvPr id="10" name="Footer Placeholder 9"/>
          <p:cNvSpPr>
            <a:spLocks noGrp="1"/>
          </p:cNvSpPr>
          <p:nvPr>
            <p:ph type="ftr" sz="quarter" idx="3"/>
          </p:nvPr>
        </p:nvSpPr>
        <p:spPr/>
        <p:txBody>
          <a:bodyPr/>
          <a:lstStyle/>
          <a:p>
            <a:r>
              <a:rPr lang="en-US"/>
              <a:t>Fundamentals of Supply Chain Management – McLaury/Spiegle</a:t>
            </a:r>
            <a:endParaRPr lang="en-US" dirty="0"/>
          </a:p>
        </p:txBody>
      </p:sp>
      <p:sp>
        <p:nvSpPr>
          <p:cNvPr id="15" name="Slide Number Placeholder 14"/>
          <p:cNvSpPr>
            <a:spLocks noGrp="1"/>
          </p:cNvSpPr>
          <p:nvPr>
            <p:ph type="sldNum" sz="quarter" idx="4"/>
          </p:nvPr>
        </p:nvSpPr>
        <p:spPr/>
        <p:txBody>
          <a:bodyPr/>
          <a:lstStyle/>
          <a:p>
            <a:fld id="{E66AA3EA-0569-43EF-BBA3-83FDB109D582}" type="slidenum">
              <a:rPr lang="en-US" smtClean="0"/>
              <a:pPr/>
              <a:t>36</a:t>
            </a:fld>
            <a:endParaRPr lang="en-US" dirty="0"/>
          </a:p>
        </p:txBody>
      </p:sp>
    </p:spTree>
    <p:extLst>
      <p:ext uri="{BB962C8B-B14F-4D97-AF65-F5344CB8AC3E}">
        <p14:creationId xmlns:p14="http://schemas.microsoft.com/office/powerpoint/2010/main" val="3703851220"/>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additive="base">
                                        <p:cTn id="2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8" name="Rectangle 4"/>
          <p:cNvSpPr>
            <a:spLocks noChangeArrowheads="1"/>
          </p:cNvSpPr>
          <p:nvPr/>
        </p:nvSpPr>
        <p:spPr bwMode="auto">
          <a:xfrm>
            <a:off x="5943600" y="203488"/>
            <a:ext cx="2300006" cy="319460"/>
          </a:xfrm>
          <a:prstGeom prst="rect">
            <a:avLst/>
          </a:prstGeom>
          <a:solidFill>
            <a:srgbClr val="923222"/>
          </a:solidFill>
          <a:ln>
            <a:noFill/>
          </a:ln>
        </p:spPr>
        <p:txBody>
          <a:bodyPr anchor="ct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solidFill>
                  <a:schemeClr val="bg1"/>
                </a:solidFill>
                <a:effectLst>
                  <a:outerShdw blurRad="38100" dist="38100" dir="2700000" algn="tl">
                    <a:srgbClr val="000000">
                      <a:alpha val="43137"/>
                    </a:srgbClr>
                  </a:outerShdw>
                </a:effectLst>
                <a:latin typeface="Calibri" panose="020F0502020204030204" pitchFamily="34" charset="0"/>
              </a:rPr>
              <a:t>Responsive Business Model</a:t>
            </a:r>
          </a:p>
        </p:txBody>
      </p:sp>
      <p:sp>
        <p:nvSpPr>
          <p:cNvPr id="3" name="Rectangle 2"/>
          <p:cNvSpPr/>
          <p:nvPr/>
        </p:nvSpPr>
        <p:spPr>
          <a:xfrm>
            <a:off x="1794934" y="2157969"/>
            <a:ext cx="8644467" cy="369332"/>
          </a:xfrm>
          <a:prstGeom prst="rect">
            <a:avLst/>
          </a:prstGeom>
        </p:spPr>
        <p:txBody>
          <a:bodyPr wrap="square">
            <a:spAutoFit/>
          </a:bodyPr>
          <a:lstStyle/>
          <a:p>
            <a:r>
              <a:rPr lang="en-US" altLang="en-US" sz="1800" b="1" u="sng" dirty="0"/>
              <a:t>Pull or Make-to-Order</a:t>
            </a:r>
            <a:r>
              <a:rPr lang="en-US" altLang="en-US" sz="1800" dirty="0"/>
              <a:t>: Producing stock in response to </a:t>
            </a:r>
            <a:r>
              <a:rPr lang="en-US" altLang="en-US" sz="1800" b="1" u="sng" dirty="0"/>
              <a:t>actual demand</a:t>
            </a:r>
          </a:p>
        </p:txBody>
      </p:sp>
      <p:sp>
        <p:nvSpPr>
          <p:cNvPr id="13" name="Rectangle 3"/>
          <p:cNvSpPr txBox="1">
            <a:spLocks noChangeArrowheads="1"/>
          </p:cNvSpPr>
          <p:nvPr/>
        </p:nvSpPr>
        <p:spPr>
          <a:xfrm>
            <a:off x="1752601" y="137536"/>
            <a:ext cx="3649133"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defPPr>
              <a:defRPr lang="en-US"/>
            </a:defPPr>
            <a:lvl1pPr eaLnBrk="0" hangingPunct="0">
              <a:lnSpc>
                <a:spcPct val="80000"/>
              </a:lnSpc>
              <a:defRPr sz="3200" b="1">
                <a:solidFill>
                  <a:srgbClr val="923222"/>
                </a:solidFill>
                <a:effectLst>
                  <a:outerShdw blurRad="38100" dist="38100" dir="2700000" algn="tl">
                    <a:srgbClr val="C0C0C0"/>
                  </a:outerShdw>
                </a:effectLst>
                <a:latin typeface="Calibri" panose="020F0502020204030204" pitchFamily="34" charset="0"/>
                <a:cs typeface="Arial" charset="0"/>
              </a:defRPr>
            </a:lvl1pPr>
            <a:lvl2pPr eaLnBrk="0" hangingPunct="0">
              <a:defRPr sz="2800" b="1">
                <a:latin typeface="News Gothic MT" pitchFamily="34" charset="0"/>
              </a:defRPr>
            </a:lvl2pPr>
            <a:lvl3pPr eaLnBrk="0" hangingPunct="0">
              <a:defRPr sz="2800" b="1">
                <a:latin typeface="News Gothic MT" pitchFamily="34" charset="0"/>
              </a:defRPr>
            </a:lvl3pPr>
            <a:lvl4pPr eaLnBrk="0" hangingPunct="0">
              <a:defRPr sz="2800" b="1">
                <a:latin typeface="News Gothic MT" pitchFamily="34" charset="0"/>
              </a:defRPr>
            </a:lvl4pPr>
            <a:lvl5pPr eaLnBrk="0" hangingPunct="0">
              <a:defRPr sz="2800" b="1">
                <a:latin typeface="News Gothic MT" pitchFamily="34" charset="0"/>
              </a:defRPr>
            </a:lvl5pPr>
            <a:lvl6pPr marL="457200" eaLnBrk="0" fontAlgn="base" hangingPunct="0">
              <a:spcBef>
                <a:spcPct val="0"/>
              </a:spcBef>
              <a:spcAft>
                <a:spcPct val="0"/>
              </a:spcAft>
              <a:defRPr sz="2800" b="1">
                <a:latin typeface="News Gothic MT" pitchFamily="34" charset="0"/>
              </a:defRPr>
            </a:lvl6pPr>
            <a:lvl7pPr marL="914400" eaLnBrk="0" fontAlgn="base" hangingPunct="0">
              <a:spcBef>
                <a:spcPct val="0"/>
              </a:spcBef>
              <a:spcAft>
                <a:spcPct val="0"/>
              </a:spcAft>
              <a:defRPr sz="2800" b="1">
                <a:latin typeface="News Gothic MT" pitchFamily="34" charset="0"/>
              </a:defRPr>
            </a:lvl7pPr>
            <a:lvl8pPr marL="1371600" eaLnBrk="0" fontAlgn="base" hangingPunct="0">
              <a:spcBef>
                <a:spcPct val="0"/>
              </a:spcBef>
              <a:spcAft>
                <a:spcPct val="0"/>
              </a:spcAft>
              <a:defRPr sz="2800" b="1">
                <a:latin typeface="News Gothic MT" pitchFamily="34" charset="0"/>
              </a:defRPr>
            </a:lvl8pPr>
            <a:lvl9pPr marL="1828800" eaLnBrk="0" fontAlgn="base" hangingPunct="0">
              <a:spcBef>
                <a:spcPct val="0"/>
              </a:spcBef>
              <a:spcAft>
                <a:spcPct val="0"/>
              </a:spcAft>
              <a:defRPr sz="2800" b="1">
                <a:latin typeface="News Gothic MT" pitchFamily="34" charset="0"/>
              </a:defRPr>
            </a:lvl9pPr>
          </a:lstStyle>
          <a:p>
            <a:r>
              <a:rPr lang="en-US" dirty="0"/>
              <a:t>Pull Business Model</a:t>
            </a:r>
          </a:p>
        </p:txBody>
      </p:sp>
      <p:grpSp>
        <p:nvGrpSpPr>
          <p:cNvPr id="4" name="Group 3"/>
          <p:cNvGrpSpPr/>
          <p:nvPr/>
        </p:nvGrpSpPr>
        <p:grpSpPr>
          <a:xfrm>
            <a:off x="1524000" y="1134061"/>
            <a:ext cx="9144000" cy="766706"/>
            <a:chOff x="0" y="1091727"/>
            <a:chExt cx="9144000" cy="766706"/>
          </a:xfrm>
        </p:grpSpPr>
        <p:sp>
          <p:nvSpPr>
            <p:cNvPr id="23" name="Right Arrow 22"/>
            <p:cNvSpPr/>
            <p:nvPr/>
          </p:nvSpPr>
          <p:spPr bwMode="auto">
            <a:xfrm>
              <a:off x="0" y="1280285"/>
              <a:ext cx="9144000" cy="393824"/>
            </a:xfrm>
            <a:prstGeom prst="rightArrow">
              <a:avLst/>
            </a:prstGeom>
            <a:solidFill>
              <a:srgbClr val="923222"/>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grpSp>
          <p:nvGrpSpPr>
            <p:cNvPr id="2" name="Group 1"/>
            <p:cNvGrpSpPr/>
            <p:nvPr/>
          </p:nvGrpSpPr>
          <p:grpSpPr>
            <a:xfrm>
              <a:off x="339374" y="1091727"/>
              <a:ext cx="8465252" cy="766706"/>
              <a:chOff x="335848" y="947794"/>
              <a:chExt cx="8465252" cy="1058806"/>
            </a:xfrm>
          </p:grpSpPr>
          <p:sp>
            <p:nvSpPr>
              <p:cNvPr id="26" name="Rectangle 25"/>
              <p:cNvSpPr/>
              <p:nvPr/>
            </p:nvSpPr>
            <p:spPr bwMode="auto">
              <a:xfrm>
                <a:off x="2176995" y="947794"/>
                <a:ext cx="1100666" cy="1058806"/>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Create </a:t>
                </a:r>
              </a:p>
              <a:p>
                <a:pPr algn="ctr" eaLnBrk="0" hangingPunct="0"/>
                <a:r>
                  <a:rPr lang="en-US" sz="1200" b="1" dirty="0">
                    <a:latin typeface="Calibri" panose="020F0502020204030204" pitchFamily="34" charset="0"/>
                  </a:rPr>
                  <a:t>Supply </a:t>
                </a:r>
              </a:p>
              <a:p>
                <a:pPr algn="ctr" eaLnBrk="0" hangingPunct="0"/>
                <a:r>
                  <a:rPr lang="en-US" sz="1200" b="1" dirty="0">
                    <a:latin typeface="Calibri" panose="020F0502020204030204" pitchFamily="34" charset="0"/>
                  </a:rPr>
                  <a:t>Plan</a:t>
                </a:r>
              </a:p>
            </p:txBody>
          </p:sp>
          <p:sp>
            <p:nvSpPr>
              <p:cNvPr id="27" name="Rectangle 26"/>
              <p:cNvSpPr/>
              <p:nvPr/>
            </p:nvSpPr>
            <p:spPr bwMode="auto">
              <a:xfrm>
                <a:off x="4018142" y="947794"/>
                <a:ext cx="1100666" cy="1058806"/>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Buy Materials to Produce Product(s)</a:t>
                </a:r>
              </a:p>
            </p:txBody>
          </p:sp>
          <p:sp>
            <p:nvSpPr>
              <p:cNvPr id="28" name="Rectangle 27"/>
              <p:cNvSpPr/>
              <p:nvPr/>
            </p:nvSpPr>
            <p:spPr bwMode="auto">
              <a:xfrm>
                <a:off x="5859288" y="947794"/>
                <a:ext cx="1100666" cy="1058806"/>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a:latin typeface="Calibri" panose="020F0502020204030204" pitchFamily="34" charset="0"/>
                  </a:rPr>
                  <a:t>Manufacture</a:t>
                </a:r>
              </a:p>
              <a:p>
                <a:pPr algn="ctr" eaLnBrk="0" hangingPunct="0"/>
                <a:r>
                  <a:rPr lang="en-US" sz="1200" b="1">
                    <a:latin typeface="Calibri" panose="020F0502020204030204" pitchFamily="34" charset="0"/>
                  </a:rPr>
                  <a:t>Product(s)</a:t>
                </a:r>
                <a:endParaRPr lang="en-US" sz="1200" b="1" dirty="0">
                  <a:latin typeface="Calibri" panose="020F0502020204030204" pitchFamily="34" charset="0"/>
                </a:endParaRPr>
              </a:p>
            </p:txBody>
          </p:sp>
          <p:sp>
            <p:nvSpPr>
              <p:cNvPr id="30" name="Rectangle 29"/>
              <p:cNvSpPr/>
              <p:nvPr/>
            </p:nvSpPr>
            <p:spPr bwMode="auto">
              <a:xfrm>
                <a:off x="335848" y="947794"/>
                <a:ext cx="1100666" cy="1058806"/>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Sell Product(s) to Customer</a:t>
                </a:r>
              </a:p>
            </p:txBody>
          </p:sp>
          <p:sp>
            <p:nvSpPr>
              <p:cNvPr id="31" name="Rectangle 30"/>
              <p:cNvSpPr/>
              <p:nvPr/>
            </p:nvSpPr>
            <p:spPr bwMode="auto">
              <a:xfrm>
                <a:off x="7700434" y="947794"/>
                <a:ext cx="1100666" cy="1058806"/>
              </a:xfrm>
              <a:prstGeom prst="rect">
                <a:avLst/>
              </a:prstGeom>
              <a:solidFill>
                <a:srgbClr val="FFE497"/>
              </a:solidFill>
              <a:ln w="2857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ctr" anchorCtr="1" compatLnSpc="1">
                <a:prstTxWarp prst="textNoShape">
                  <a:avLst/>
                </a:prstTxWarp>
              </a:bodyPr>
              <a:lstStyle/>
              <a:p>
                <a:pPr algn="ctr" eaLnBrk="0" hangingPunct="0"/>
                <a:r>
                  <a:rPr lang="en-US" sz="1200" b="1" dirty="0">
                    <a:latin typeface="Calibri" panose="020F0502020204030204" pitchFamily="34" charset="0"/>
                  </a:rPr>
                  <a:t>Deliver Product(s) to Customer</a:t>
                </a:r>
              </a:p>
            </p:txBody>
          </p:sp>
        </p:grpSp>
      </p:grpSp>
      <p:sp>
        <p:nvSpPr>
          <p:cNvPr id="7" name="Rectangle 6"/>
          <p:cNvSpPr/>
          <p:nvPr/>
        </p:nvSpPr>
        <p:spPr>
          <a:xfrm>
            <a:off x="1773766" y="2687738"/>
            <a:ext cx="8686800" cy="3877985"/>
          </a:xfrm>
          <a:prstGeom prst="rect">
            <a:avLst/>
          </a:prstGeom>
        </p:spPr>
        <p:txBody>
          <a:bodyPr wrap="square">
            <a:spAutoFit/>
          </a:bodyPr>
          <a:lstStyle/>
          <a:p>
            <a:pPr>
              <a:spcBef>
                <a:spcPts val="600"/>
              </a:spcBef>
              <a:spcAft>
                <a:spcPts val="600"/>
              </a:spcAft>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Advantages</a:t>
            </a:r>
            <a:r>
              <a:rPr lang="en-US" sz="2000" dirty="0">
                <a:latin typeface="Calibri" panose="020F0502020204030204" pitchFamily="34" charset="0"/>
                <a:ea typeface="Calibri" panose="020F0502020204030204" pitchFamily="34" charset="0"/>
                <a:cs typeface="Times New Roman" panose="02020603050405020304" pitchFamily="18" charset="0"/>
              </a:rPr>
              <a:t>:  </a:t>
            </a:r>
            <a:r>
              <a:rPr lang="en-US" sz="2000" b="1" dirty="0">
                <a:latin typeface="Calibri" panose="020F0502020204030204" pitchFamily="34" charset="0"/>
                <a:ea typeface="Calibri" panose="020F0502020204030204" pitchFamily="34" charset="0"/>
                <a:cs typeface="Times New Roman" panose="02020603050405020304" pitchFamily="18" charset="0"/>
              </a:rPr>
              <a:t>High levels of customer service through responsiveness </a:t>
            </a:r>
            <a:r>
              <a:rPr lang="en-US" sz="2000" dirty="0">
                <a:latin typeface="Calibri" panose="020F0502020204030204" pitchFamily="34" charset="0"/>
                <a:ea typeface="Calibri" panose="020F0502020204030204" pitchFamily="34" charset="0"/>
                <a:cs typeface="Times New Roman" panose="02020603050405020304" pitchFamily="18" charset="0"/>
              </a:rPr>
              <a:t>and flexibility to meet uncertain customer demand. </a:t>
            </a:r>
          </a:p>
          <a:p>
            <a:pPr lvl="1">
              <a:spcBef>
                <a:spcPts val="600"/>
              </a:spcBef>
              <a:spcAft>
                <a:spcPts val="600"/>
              </a:spcAft>
            </a:pPr>
            <a:r>
              <a:rPr lang="en-US" sz="1800" dirty="0">
                <a:latin typeface="Calibri" panose="020F0502020204030204" pitchFamily="34" charset="0"/>
                <a:ea typeface="Calibri" panose="020F0502020204030204" pitchFamily="34" charset="0"/>
                <a:cs typeface="Times New Roman" panose="02020603050405020304" pitchFamily="18" charset="0"/>
              </a:rPr>
              <a:t>Pull models have short lead times, reduce dependency on forecasting, use short and flexible production runs, store very low inventories, reduce waste, provide opportunities for customization, and improve cash flow.</a:t>
            </a:r>
          </a:p>
          <a:p>
            <a:pPr>
              <a:spcBef>
                <a:spcPts val="1800"/>
              </a:spcBef>
              <a:spcAft>
                <a:spcPts val="600"/>
              </a:spcAft>
            </a:pPr>
            <a:r>
              <a:rPr lang="en-US" sz="2000" b="1" u="sng" dirty="0">
                <a:solidFill>
                  <a:srgbClr val="923222"/>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Disadvantages</a:t>
            </a:r>
            <a:r>
              <a:rPr lang="en-US" sz="2000" dirty="0">
                <a:latin typeface="Calibri" panose="020F0502020204030204" pitchFamily="34" charset="0"/>
                <a:ea typeface="Calibri" panose="020F0502020204030204" pitchFamily="34" charset="0"/>
                <a:cs typeface="Times New Roman" panose="02020603050405020304" pitchFamily="18" charset="0"/>
              </a:rPr>
              <a:t>: Every order is basically a </a:t>
            </a:r>
            <a:r>
              <a:rPr lang="en-US" sz="2000" i="1" u="sng" dirty="0">
                <a:latin typeface="Calibri" panose="020F0502020204030204" pitchFamily="34" charset="0"/>
                <a:ea typeface="Calibri" panose="020F0502020204030204" pitchFamily="34" charset="0"/>
                <a:cs typeface="Times New Roman" panose="02020603050405020304" pitchFamily="18" charset="0"/>
              </a:rPr>
              <a:t>rush order</a:t>
            </a:r>
            <a:r>
              <a:rPr lang="en-US" sz="2000" dirty="0">
                <a:latin typeface="Calibri" panose="020F0502020204030204" pitchFamily="34" charset="0"/>
                <a:ea typeface="Calibri" panose="020F0502020204030204" pitchFamily="34" charset="0"/>
                <a:cs typeface="Times New Roman" panose="02020603050405020304" pitchFamily="18" charset="0"/>
              </a:rPr>
              <a:t>, and any problems will lead to customer dissatisfaction. </a:t>
            </a:r>
          </a:p>
          <a:p>
            <a:pPr lvl="1">
              <a:spcBef>
                <a:spcPts val="600"/>
              </a:spcBef>
              <a:spcAft>
                <a:spcPts val="600"/>
              </a:spcAft>
            </a:pPr>
            <a:r>
              <a:rPr lang="en-US" sz="1800" dirty="0">
                <a:latin typeface="Calibri" panose="020F0502020204030204" pitchFamily="34" charset="0"/>
                <a:ea typeface="Calibri" panose="020F0502020204030204" pitchFamily="34" charset="0"/>
                <a:cs typeface="Times New Roman" panose="02020603050405020304" pitchFamily="18" charset="0"/>
              </a:rPr>
              <a:t>Pull models are highly dependent on customer relationship. They have a reduced ability to take advantage of economies of scale. Fast, responsive, flexible, robust and integrated systems and processes are a must for this model to work. Resource issues will have a significant and immediate impact on throughput and customer satisfaction.</a:t>
            </a:r>
          </a:p>
        </p:txBody>
      </p:sp>
      <p:sp>
        <p:nvSpPr>
          <p:cNvPr id="8" name="Rectangle 7"/>
          <p:cNvSpPr/>
          <p:nvPr/>
        </p:nvSpPr>
        <p:spPr>
          <a:xfrm>
            <a:off x="8143470" y="456750"/>
            <a:ext cx="2463367" cy="307777"/>
          </a:xfrm>
          <a:prstGeom prst="rect">
            <a:avLst/>
          </a:prstGeom>
        </p:spPr>
        <p:txBody>
          <a:bodyPr wrap="none">
            <a:spAutoFit/>
          </a:bodyPr>
          <a:lstStyle/>
          <a:p>
            <a:r>
              <a:rPr lang="en-US" sz="1400" i="1" dirty="0">
                <a:latin typeface="Calibri" panose="020F0502020204030204" pitchFamily="34" charset="0"/>
              </a:rPr>
              <a:t>(used by only 5% of companies)</a:t>
            </a:r>
          </a:p>
        </p:txBody>
      </p:sp>
      <p:sp>
        <p:nvSpPr>
          <p:cNvPr id="6" name="Footer Placeholder 5"/>
          <p:cNvSpPr>
            <a:spLocks noGrp="1"/>
          </p:cNvSpPr>
          <p:nvPr>
            <p:ph type="ftr" sz="quarter" idx="3"/>
          </p:nvPr>
        </p:nvSpPr>
        <p:spPr/>
        <p:txBody>
          <a:bodyPr/>
          <a:lstStyle/>
          <a:p>
            <a:r>
              <a:rPr lang="en-US"/>
              <a:t>Fundamentals of Supply Chain Management – McLaury/Spiegle</a:t>
            </a:r>
            <a:endParaRPr lang="en-US" dirty="0"/>
          </a:p>
        </p:txBody>
      </p:sp>
      <p:sp>
        <p:nvSpPr>
          <p:cNvPr id="9" name="Slide Number Placeholder 8"/>
          <p:cNvSpPr>
            <a:spLocks noGrp="1"/>
          </p:cNvSpPr>
          <p:nvPr>
            <p:ph type="sldNum" sz="quarter" idx="4"/>
          </p:nvPr>
        </p:nvSpPr>
        <p:spPr/>
        <p:txBody>
          <a:bodyPr/>
          <a:lstStyle/>
          <a:p>
            <a:fld id="{E66AA3EA-0569-43EF-BBA3-83FDB109D582}" type="slidenum">
              <a:rPr lang="en-US" smtClean="0"/>
              <a:pPr/>
              <a:t>37</a:t>
            </a:fld>
            <a:endParaRPr lang="en-US" dirty="0"/>
          </a:p>
        </p:txBody>
      </p:sp>
    </p:spTree>
    <p:extLst>
      <p:ext uri="{BB962C8B-B14F-4D97-AF65-F5344CB8AC3E}">
        <p14:creationId xmlns:p14="http://schemas.microsoft.com/office/powerpoint/2010/main" val="71731353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 calcmode="lin" valueType="num">
                                      <p:cBhvr additive="base">
                                        <p:cTn id="2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additive="base">
                                        <p:cTn id="27"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4"/>
          <p:cNvSpPr/>
          <p:nvPr/>
        </p:nvSpPr>
        <p:spPr>
          <a:xfrm>
            <a:off x="1752600" y="137536"/>
            <a:ext cx="7200900"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sp>
        <p:nvSpPr>
          <p:cNvPr id="6" name="Rectangle 3"/>
          <p:cNvSpPr txBox="1">
            <a:spLocks noChangeArrowheads="1"/>
          </p:cNvSpPr>
          <p:nvPr/>
        </p:nvSpPr>
        <p:spPr bwMode="auto">
          <a:xfrm>
            <a:off x="6317585" y="3719450"/>
            <a:ext cx="4199466" cy="37503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eaLnBrk="1" hangingPunct="1">
              <a:spcBef>
                <a:spcPts val="2400"/>
              </a:spcBef>
              <a:spcAft>
                <a:spcPts val="2400"/>
              </a:spcAft>
              <a:buClr>
                <a:srgbClr val="923222"/>
              </a:buClr>
              <a:buSzPct val="90000"/>
              <a:buFont typeface="+mj-lt"/>
              <a:buAutoNum type="arabicPeriod" startAt="3"/>
            </a:pPr>
            <a:r>
              <a:rPr lang="en-US" sz="2000" dirty="0">
                <a:latin typeface="Calibri" panose="020F0502020204030204" pitchFamily="34" charset="0"/>
                <a:ea typeface="ＭＳ Ｐゴシック" panose="020B0600070205080204" pitchFamily="34" charset="-128"/>
              </a:rPr>
              <a:t>Is conducted thru defined processes</a:t>
            </a:r>
          </a:p>
        </p:txBody>
      </p:sp>
      <p:cxnSp>
        <p:nvCxnSpPr>
          <p:cNvPr id="14" name="Straight Connector 13"/>
          <p:cNvCxnSpPr/>
          <p:nvPr/>
        </p:nvCxnSpPr>
        <p:spPr bwMode="auto">
          <a:xfrm>
            <a:off x="6095999" y="3589240"/>
            <a:ext cx="8450" cy="3268761"/>
          </a:xfrm>
          <a:prstGeom prst="line">
            <a:avLst/>
          </a:prstGeom>
          <a:solidFill>
            <a:schemeClr val="accent1"/>
          </a:solidFill>
          <a:ln w="12700" cap="flat" cmpd="sng" algn="ctr">
            <a:solidFill>
              <a:schemeClr val="tx2"/>
            </a:solidFill>
            <a:prstDash val="sysDash"/>
            <a:round/>
            <a:headEnd type="none" w="med" len="med"/>
            <a:tailEnd type="none" w="med" len="med"/>
          </a:ln>
          <a:effectLst/>
        </p:spPr>
      </p:cxnSp>
      <p:cxnSp>
        <p:nvCxnSpPr>
          <p:cNvPr id="16" name="Straight Connector 15"/>
          <p:cNvCxnSpPr/>
          <p:nvPr/>
        </p:nvCxnSpPr>
        <p:spPr bwMode="auto">
          <a:xfrm>
            <a:off x="1752599" y="3589239"/>
            <a:ext cx="8686800" cy="0"/>
          </a:xfrm>
          <a:prstGeom prst="line">
            <a:avLst/>
          </a:prstGeom>
          <a:solidFill>
            <a:schemeClr val="accent1"/>
          </a:solidFill>
          <a:ln w="12700" cap="flat" cmpd="sng" algn="ctr">
            <a:solidFill>
              <a:schemeClr val="tx2"/>
            </a:solidFill>
            <a:prstDash val="sysDash"/>
            <a:round/>
            <a:headEnd type="none" w="med" len="med"/>
            <a:tailEnd type="none" w="med" len="med"/>
          </a:ln>
          <a:effectLst/>
        </p:spPr>
      </p:cxnSp>
      <p:sp>
        <p:nvSpPr>
          <p:cNvPr id="20" name="Rectangle 3"/>
          <p:cNvSpPr txBox="1">
            <a:spLocks noChangeArrowheads="1"/>
          </p:cNvSpPr>
          <p:nvPr/>
        </p:nvSpPr>
        <p:spPr bwMode="auto">
          <a:xfrm>
            <a:off x="1752597" y="1559078"/>
            <a:ext cx="8686802" cy="1209523"/>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gn="ctr">
              <a:lnSpc>
                <a:spcPct val="90000"/>
              </a:lnSpc>
              <a:spcBef>
                <a:spcPts val="600"/>
              </a:spcBef>
              <a:spcAft>
                <a:spcPts val="600"/>
              </a:spcAft>
              <a:buClr>
                <a:srgbClr val="923222"/>
              </a:buClr>
              <a:buSzPct val="115000"/>
              <a:buNone/>
            </a:pPr>
            <a:r>
              <a:rPr lang="en-US" altLang="en-US" sz="4000" dirty="0">
                <a:latin typeface="Calibri" panose="020F0502020204030204" pitchFamily="34" charset="0"/>
                <a:ea typeface="ＭＳ Ｐゴシック" panose="020B0600070205080204" pitchFamily="34" charset="-128"/>
              </a:rPr>
              <a:t>Next we will look at the processes used to manage the supply chain</a:t>
            </a:r>
            <a:endParaRPr lang="en-US" altLang="en-US" sz="4000" kern="0" dirty="0">
              <a:latin typeface="Calibri" panose="020F0502020204030204" pitchFamily="34" charset="0"/>
              <a:ea typeface="ＭＳ Ｐゴシック" panose="020B0600070205080204" pitchFamily="34" charset="-128"/>
            </a:endParaRPr>
          </a:p>
        </p:txBody>
      </p:sp>
      <p:pic>
        <p:nvPicPr>
          <p:cNvPr id="2" name="Picture 1"/>
          <p:cNvPicPr>
            <a:picLocks noChangeAspect="1"/>
          </p:cNvPicPr>
          <p:nvPr/>
        </p:nvPicPr>
        <p:blipFill>
          <a:blip r:embed="rId3"/>
          <a:stretch>
            <a:fillRect/>
          </a:stretch>
        </p:blipFill>
        <p:spPr>
          <a:xfrm>
            <a:off x="7125640" y="4224696"/>
            <a:ext cx="2583357" cy="2594203"/>
          </a:xfrm>
          <a:prstGeom prst="rect">
            <a:avLst/>
          </a:prstGeom>
        </p:spPr>
      </p:pic>
      <p:sp>
        <p:nvSpPr>
          <p:cNvPr id="5" name="Footer Placeholder 4"/>
          <p:cNvSpPr>
            <a:spLocks noGrp="1"/>
          </p:cNvSpPr>
          <p:nvPr>
            <p:ph type="ftr" sz="quarter" idx="3"/>
          </p:nvPr>
        </p:nvSpPr>
        <p:spPr/>
        <p:txBody>
          <a:bodyPr/>
          <a:lstStyle/>
          <a:p>
            <a:r>
              <a:rPr lang="en-US"/>
              <a:t>Fundamentals of Supply Chain Management – McLaury/Spiegle</a:t>
            </a:r>
            <a:endParaRPr lang="en-US" dirty="0"/>
          </a:p>
        </p:txBody>
      </p:sp>
      <p:sp>
        <p:nvSpPr>
          <p:cNvPr id="7" name="Slide Number Placeholder 6"/>
          <p:cNvSpPr>
            <a:spLocks noGrp="1"/>
          </p:cNvSpPr>
          <p:nvPr>
            <p:ph type="sldNum" sz="quarter" idx="4"/>
          </p:nvPr>
        </p:nvSpPr>
        <p:spPr/>
        <p:txBody>
          <a:bodyPr/>
          <a:lstStyle/>
          <a:p>
            <a:fld id="{E66AA3EA-0569-43EF-BBA3-83FDB109D582}" type="slidenum">
              <a:rPr lang="en-US" smtClean="0"/>
              <a:pPr/>
              <a:t>38</a:t>
            </a:fld>
            <a:endParaRPr lang="en-US" dirty="0"/>
          </a:p>
        </p:txBody>
      </p:sp>
    </p:spTree>
    <p:extLst>
      <p:ext uri="{BB962C8B-B14F-4D97-AF65-F5344CB8AC3E}">
        <p14:creationId xmlns:p14="http://schemas.microsoft.com/office/powerpoint/2010/main" val="4162470045"/>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2" name="Object 121" hidden="1"/>
          <p:cNvGraphicFramePr>
            <a:graphicFrameLocks noChangeAspect="1"/>
          </p:cNvGraphicFramePr>
          <p:nvPr>
            <p:custDataLst>
              <p:tags r:id="rId1"/>
            </p:custDataLst>
            <p:extLst>
              <p:ext uri="{D42A27DB-BD31-4B8C-83A1-F6EECF244321}">
                <p14:modId xmlns:p14="http://schemas.microsoft.com/office/powerpoint/2010/main" val="1990933186"/>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25589" y="1589"/>
                        <a:ext cx="1587" cy="1587"/>
                      </a:xfrm>
                      <a:prstGeom prst="rect">
                        <a:avLst/>
                      </a:prstGeom>
                    </p:spPr>
                  </p:pic>
                </p:oleObj>
              </mc:Fallback>
            </mc:AlternateContent>
          </a:graphicData>
        </a:graphic>
      </p:graphicFrame>
      <p:sp>
        <p:nvSpPr>
          <p:cNvPr id="11386" name="Rectangle 122"/>
          <p:cNvSpPr>
            <a:spLocks noGrp="1" noChangeArrowheads="1"/>
          </p:cNvSpPr>
          <p:nvPr>
            <p:ph type="title"/>
          </p:nvPr>
        </p:nvSpPr>
        <p:spPr bwMode="auto">
          <a:xfrm>
            <a:off x="1757362" y="137536"/>
            <a:ext cx="8910638" cy="486929"/>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SCM Planning &amp; Control Process</a:t>
            </a:r>
          </a:p>
        </p:txBody>
      </p:sp>
      <p:sp>
        <p:nvSpPr>
          <p:cNvPr id="60" name="Rectangle 3"/>
          <p:cNvSpPr txBox="1">
            <a:spLocks noChangeArrowheads="1"/>
          </p:cNvSpPr>
          <p:nvPr/>
        </p:nvSpPr>
        <p:spPr bwMode="auto">
          <a:xfrm>
            <a:off x="6968064" y="852714"/>
            <a:ext cx="3699937" cy="6005286"/>
          </a:xfrm>
          <a:prstGeom prst="rect">
            <a:avLst/>
          </a:prstGeom>
          <a:solidFill>
            <a:srgbClr val="FFFFFF"/>
          </a:solidFill>
          <a:ln>
            <a:noFill/>
            <a:miter lim="800000"/>
            <a:headEnd/>
            <a:tailEnd/>
          </a:ln>
        </p:spPr>
        <p:txBody>
          <a:bodyPr vert="horz" wrap="square" lIns="91440" tIns="45720" rIns="91440" bIns="45720" numCol="1" anchor="t" anchorCtr="0" compatLnSpc="1">
            <a:prstTxWarp prst="textNoShape">
              <a:avLst/>
            </a:prstTxWarp>
          </a:bodyPr>
          <a:lstStyle/>
          <a:p>
            <a:pPr defTabSz="855663" eaLnBrk="0" hangingPunct="0">
              <a:spcBef>
                <a:spcPct val="25000"/>
              </a:spcBef>
              <a:spcAft>
                <a:spcPct val="25000"/>
              </a:spcAft>
              <a:buClr>
                <a:prstClr val="black"/>
              </a:buClr>
              <a:defRPr/>
            </a:pPr>
            <a:r>
              <a:rPr lang="en-US" sz="1600" kern="0" dirty="0">
                <a:solidFill>
                  <a:prstClr val="black"/>
                </a:solidFill>
                <a:latin typeface="Calibri" panose="020F0502020204030204" pitchFamily="34" charset="0"/>
              </a:rPr>
              <a:t>World class </a:t>
            </a:r>
            <a:r>
              <a:rPr lang="en-US" sz="1600" b="1" kern="0" dirty="0">
                <a:solidFill>
                  <a:srgbClr val="933222"/>
                </a:solidFill>
                <a:effectLst>
                  <a:outerShdw blurRad="38100" dist="38100" dir="2700000" algn="tl">
                    <a:srgbClr val="000000">
                      <a:alpha val="43137"/>
                    </a:srgbClr>
                  </a:outerShdw>
                </a:effectLst>
                <a:latin typeface="Calibri" panose="020F0502020204030204" pitchFamily="34" charset="0"/>
              </a:rPr>
              <a:t>operational excellence </a:t>
            </a:r>
            <a:r>
              <a:rPr lang="en-US" sz="1600" kern="0" dirty="0">
                <a:solidFill>
                  <a:prstClr val="black"/>
                </a:solidFill>
                <a:latin typeface="Calibri" panose="020F0502020204030204" pitchFamily="34" charset="0"/>
              </a:rPr>
              <a:t>begins with effective supply chain planning and control techniques which:</a:t>
            </a:r>
          </a:p>
          <a:p>
            <a:pPr marL="347663" indent="-234950" eaLnBrk="0" hangingPunct="0">
              <a:lnSpc>
                <a:spcPts val="1600"/>
              </a:lnSpc>
              <a:spcBef>
                <a:spcPts val="600"/>
              </a:spcBef>
              <a:spcAft>
                <a:spcPts val="60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Provides a </a:t>
            </a:r>
            <a:r>
              <a:rPr lang="en-US" sz="1600" b="1" dirty="0">
                <a:solidFill>
                  <a:srgbClr val="933222"/>
                </a:solidFill>
                <a:effectLst>
                  <a:outerShdw blurRad="38100" dist="38100" dir="2700000" algn="tl">
                    <a:srgbClr val="000000">
                      <a:alpha val="43137"/>
                    </a:srgbClr>
                  </a:outerShdw>
                </a:effectLst>
                <a:latin typeface="Calibri" panose="020F0502020204030204" pitchFamily="34" charset="0"/>
              </a:rPr>
              <a:t>single set of numbers </a:t>
            </a:r>
            <a:r>
              <a:rPr lang="en-US" sz="1600" dirty="0">
                <a:solidFill>
                  <a:srgbClr val="000000"/>
                </a:solidFill>
                <a:latin typeface="Calibri" panose="020F0502020204030204" pitchFamily="34" charset="0"/>
              </a:rPr>
              <a:t>used to run the business.</a:t>
            </a:r>
          </a:p>
          <a:p>
            <a:pPr marL="347663" indent="-234950" eaLnBrk="0" hangingPunct="0">
              <a:lnSpc>
                <a:spcPts val="1600"/>
              </a:lnSpc>
              <a:spcBef>
                <a:spcPts val="600"/>
              </a:spcBef>
              <a:spcAft>
                <a:spcPts val="60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Generates </a:t>
            </a:r>
            <a:r>
              <a:rPr lang="en-US" sz="1600" b="1" dirty="0">
                <a:solidFill>
                  <a:srgbClr val="933222"/>
                </a:solidFill>
                <a:effectLst>
                  <a:outerShdw blurRad="38100" dist="38100" dir="2700000" algn="tl">
                    <a:srgbClr val="000000">
                      <a:alpha val="43137"/>
                    </a:srgbClr>
                  </a:outerShdw>
                </a:effectLst>
                <a:latin typeface="Calibri" panose="020F0502020204030204" pitchFamily="34" charset="0"/>
              </a:rPr>
              <a:t>significant improvements </a:t>
            </a:r>
            <a:r>
              <a:rPr lang="en-US" sz="1600" dirty="0">
                <a:solidFill>
                  <a:srgbClr val="000000"/>
                </a:solidFill>
                <a:latin typeface="Calibri" panose="020F0502020204030204" pitchFamily="34" charset="0"/>
              </a:rPr>
              <a:t>in customer service, productivity, inventory and costs.</a:t>
            </a:r>
          </a:p>
        </p:txBody>
      </p:sp>
      <p:pic>
        <p:nvPicPr>
          <p:cNvPr id="3" name="Picture 2"/>
          <p:cNvPicPr>
            <a:picLocks noChangeAspect="1"/>
          </p:cNvPicPr>
          <p:nvPr/>
        </p:nvPicPr>
        <p:blipFill>
          <a:blip r:embed="rId6"/>
          <a:stretch>
            <a:fillRect/>
          </a:stretch>
        </p:blipFill>
        <p:spPr>
          <a:xfrm>
            <a:off x="1867986" y="986941"/>
            <a:ext cx="5066215" cy="5736833"/>
          </a:xfrm>
          <a:prstGeom prst="rect">
            <a:avLst/>
          </a:prstGeom>
        </p:spPr>
      </p:pic>
      <p:sp>
        <p:nvSpPr>
          <p:cNvPr id="6" name="Footer Placeholder 5"/>
          <p:cNvSpPr>
            <a:spLocks noGrp="1"/>
          </p:cNvSpPr>
          <p:nvPr>
            <p:ph type="ftr" sz="quarter" idx="3"/>
          </p:nvPr>
        </p:nvSpPr>
        <p:spPr/>
        <p:txBody>
          <a:bodyPr/>
          <a:lstStyle/>
          <a:p>
            <a:r>
              <a:rPr lang="en-US"/>
              <a:t>Fundamentals of Supply Chain Management – McLaury/Spiegle</a:t>
            </a:r>
            <a:endParaRPr lang="en-US" dirty="0"/>
          </a:p>
        </p:txBody>
      </p:sp>
      <p:sp>
        <p:nvSpPr>
          <p:cNvPr id="7" name="Slide Number Placeholder 6"/>
          <p:cNvSpPr>
            <a:spLocks noGrp="1"/>
          </p:cNvSpPr>
          <p:nvPr>
            <p:ph type="sldNum" sz="quarter" idx="4"/>
          </p:nvPr>
        </p:nvSpPr>
        <p:spPr/>
        <p:txBody>
          <a:bodyPr/>
          <a:lstStyle/>
          <a:p>
            <a:fld id="{E66AA3EA-0569-43EF-BBA3-83FDB109D582}" type="slidenum">
              <a:rPr lang="en-US" smtClean="0"/>
              <a:pPr/>
              <a:t>39</a:t>
            </a:fld>
            <a:endParaRPr lang="en-US" dirty="0"/>
          </a:p>
        </p:txBody>
      </p:sp>
      <p:sp>
        <p:nvSpPr>
          <p:cNvPr id="9" name="Rectangle 8"/>
          <p:cNvSpPr/>
          <p:nvPr/>
        </p:nvSpPr>
        <p:spPr>
          <a:xfrm>
            <a:off x="7112002" y="3148660"/>
            <a:ext cx="3327399" cy="3608680"/>
          </a:xfrm>
          <a:prstGeom prst="rect">
            <a:avLst/>
          </a:prstGeom>
          <a:ln w="28575">
            <a:solidFill>
              <a:srgbClr val="923222"/>
            </a:solidFill>
          </a:ln>
        </p:spPr>
        <p:txBody>
          <a:bodyPr wrap="square">
            <a:spAutoFit/>
          </a:bodyPr>
          <a:lstStyle/>
          <a:p>
            <a:pPr marL="234950" indent="-234950" eaLnBrk="0" hangingPunct="0">
              <a:spcBef>
                <a:spcPts val="300"/>
              </a:spcBef>
              <a:spcAft>
                <a:spcPts val="600"/>
              </a:spcAft>
              <a:buClr>
                <a:srgbClr val="923222"/>
              </a:buClr>
              <a:buSzPct val="125000"/>
            </a:pPr>
            <a:r>
              <a:rPr lang="en-US" sz="1600" b="1" dirty="0">
                <a:effectLst>
                  <a:outerShdw blurRad="38100" dist="38100" dir="2700000" algn="tl">
                    <a:srgbClr val="000000">
                      <a:alpha val="43137"/>
                    </a:srgbClr>
                  </a:outerShdw>
                </a:effectLst>
                <a:latin typeface="Calibri" panose="020F0502020204030204" pitchFamily="34" charset="0"/>
              </a:rPr>
              <a:t>Measures of Success </a:t>
            </a:r>
            <a:r>
              <a:rPr lang="en-US" sz="1400" i="1" dirty="0">
                <a:solidFill>
                  <a:srgbClr val="933222"/>
                </a:solidFill>
                <a:effectLst>
                  <a:outerShdw blurRad="38100" dist="38100" dir="2700000" algn="tl">
                    <a:srgbClr val="000000">
                      <a:alpha val="43137"/>
                    </a:srgbClr>
                  </a:outerShdw>
                </a:effectLst>
                <a:latin typeface="Calibri" panose="020F0502020204030204" pitchFamily="34" charset="0"/>
              </a:rPr>
              <a:t>(Examples)</a:t>
            </a:r>
          </a:p>
          <a:p>
            <a:pPr marL="347663" indent="-233363" eaLnBrk="0" hangingPunct="0">
              <a:spcBef>
                <a:spcPts val="600"/>
              </a:spcBef>
              <a:spcAft>
                <a:spcPts val="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Customer Service</a:t>
            </a:r>
          </a:p>
          <a:p>
            <a:pPr marL="463550" lvl="2" eaLnBrk="0" hangingPunct="0">
              <a:spcBef>
                <a:spcPts val="300"/>
              </a:spcBef>
              <a:spcAft>
                <a:spcPts val="600"/>
              </a:spcAft>
              <a:buClr>
                <a:prstClr val="black"/>
              </a:buClr>
              <a:buSzPct val="95000"/>
            </a:pPr>
            <a:r>
              <a:rPr lang="en-US" sz="1400" dirty="0">
                <a:solidFill>
                  <a:srgbClr val="933222"/>
                </a:solidFill>
                <a:effectLst>
                  <a:outerShdw blurRad="38100" dist="38100" dir="2700000" algn="tl">
                    <a:srgbClr val="000000">
                      <a:alpha val="43137"/>
                    </a:srgbClr>
                  </a:outerShdw>
                </a:effectLst>
                <a:latin typeface="Calibri" panose="020F0502020204030204" pitchFamily="34" charset="0"/>
              </a:rPr>
              <a:t>&gt; 99% Line Item Fill Rate </a:t>
            </a:r>
          </a:p>
          <a:p>
            <a:pPr marL="347663" indent="-233363" eaLnBrk="0" hangingPunct="0">
              <a:spcBef>
                <a:spcPts val="600"/>
              </a:spcBef>
              <a:spcAft>
                <a:spcPts val="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Demand Plan Conformance</a:t>
            </a:r>
          </a:p>
          <a:p>
            <a:pPr marL="463550" lvl="2" eaLnBrk="0" hangingPunct="0">
              <a:spcBef>
                <a:spcPts val="300"/>
              </a:spcBef>
              <a:spcAft>
                <a:spcPts val="600"/>
              </a:spcAft>
              <a:buClr>
                <a:prstClr val="black"/>
              </a:buClr>
              <a:buSzPct val="95000"/>
            </a:pPr>
            <a:r>
              <a:rPr lang="en-US" sz="1400" dirty="0">
                <a:solidFill>
                  <a:srgbClr val="933222"/>
                </a:solidFill>
                <a:effectLst>
                  <a:outerShdw blurRad="38100" dist="38100" dir="2700000" algn="tl">
                    <a:srgbClr val="000000">
                      <a:alpha val="43137"/>
                    </a:srgbClr>
                  </a:outerShdw>
                </a:effectLst>
                <a:latin typeface="Calibri" panose="020F0502020204030204" pitchFamily="34" charset="0"/>
              </a:rPr>
              <a:t>&gt; 80% Forecast  Accuracy </a:t>
            </a:r>
          </a:p>
          <a:p>
            <a:pPr marL="347663" indent="-233363" eaLnBrk="0" hangingPunct="0">
              <a:spcBef>
                <a:spcPts val="600"/>
              </a:spcBef>
              <a:spcAft>
                <a:spcPts val="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Supply Plan Conformance</a:t>
            </a:r>
          </a:p>
          <a:p>
            <a:pPr marL="463550" lvl="2" eaLnBrk="0" hangingPunct="0">
              <a:spcBef>
                <a:spcPts val="300"/>
              </a:spcBef>
              <a:spcAft>
                <a:spcPts val="600"/>
              </a:spcAft>
              <a:buClr>
                <a:prstClr val="black"/>
              </a:buClr>
              <a:buSzPct val="95000"/>
            </a:pPr>
            <a:r>
              <a:rPr lang="en-US" sz="1400" dirty="0">
                <a:solidFill>
                  <a:srgbClr val="933222"/>
                </a:solidFill>
                <a:effectLst>
                  <a:outerShdw blurRad="38100" dist="38100" dir="2700000" algn="tl">
                    <a:srgbClr val="000000">
                      <a:alpha val="43137"/>
                    </a:srgbClr>
                  </a:outerShdw>
                </a:effectLst>
                <a:latin typeface="Calibri" panose="020F0502020204030204" pitchFamily="34" charset="0"/>
              </a:rPr>
              <a:t>&gt; 95% On-Time Delivery </a:t>
            </a:r>
          </a:p>
          <a:p>
            <a:pPr marL="347663" indent="-233363" eaLnBrk="0" hangingPunct="0">
              <a:spcBef>
                <a:spcPts val="600"/>
              </a:spcBef>
              <a:spcAft>
                <a:spcPts val="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Inventory Plan Conformance</a:t>
            </a:r>
          </a:p>
          <a:p>
            <a:pPr marL="463550" lvl="2" eaLnBrk="0" hangingPunct="0">
              <a:spcBef>
                <a:spcPts val="300"/>
              </a:spcBef>
              <a:spcAft>
                <a:spcPts val="600"/>
              </a:spcAft>
              <a:buClr>
                <a:prstClr val="black"/>
              </a:buClr>
              <a:buSzPct val="95000"/>
            </a:pPr>
            <a:r>
              <a:rPr lang="en-US" sz="1400" dirty="0">
                <a:solidFill>
                  <a:srgbClr val="933222"/>
                </a:solidFill>
                <a:effectLst>
                  <a:outerShdw blurRad="38100" dist="38100" dir="2700000" algn="tl">
                    <a:srgbClr val="000000">
                      <a:alpha val="43137"/>
                    </a:srgbClr>
                  </a:outerShdw>
                </a:effectLst>
                <a:latin typeface="Calibri" panose="020F0502020204030204" pitchFamily="34" charset="0"/>
              </a:rPr>
              <a:t>&lt; 4.0 Month on Hand Total Inventory</a:t>
            </a:r>
          </a:p>
          <a:p>
            <a:pPr marL="347663" indent="-233363" eaLnBrk="0" hangingPunct="0">
              <a:spcBef>
                <a:spcPts val="600"/>
              </a:spcBef>
              <a:spcAft>
                <a:spcPts val="0"/>
              </a:spcAft>
              <a:buClr>
                <a:srgbClr val="923222"/>
              </a:buClr>
              <a:buSzPct val="125000"/>
              <a:buFont typeface="Wingdings" pitchFamily="2" charset="2"/>
              <a:buChar char="§"/>
            </a:pPr>
            <a:r>
              <a:rPr lang="en-US" sz="1600" dirty="0">
                <a:solidFill>
                  <a:srgbClr val="000000"/>
                </a:solidFill>
                <a:latin typeface="Calibri" panose="020F0502020204030204" pitchFamily="34" charset="0"/>
              </a:rPr>
              <a:t>Cost of Goods Sold (COGS)</a:t>
            </a:r>
          </a:p>
          <a:p>
            <a:pPr marL="463550" lvl="2" eaLnBrk="0" hangingPunct="0">
              <a:spcBef>
                <a:spcPts val="300"/>
              </a:spcBef>
              <a:spcAft>
                <a:spcPts val="600"/>
              </a:spcAft>
              <a:buClr>
                <a:prstClr val="black"/>
              </a:buClr>
              <a:buSzPct val="95000"/>
            </a:pPr>
            <a:r>
              <a:rPr lang="en-US" sz="1400" dirty="0">
                <a:solidFill>
                  <a:srgbClr val="933222"/>
                </a:solidFill>
                <a:effectLst>
                  <a:outerShdw blurRad="38100" dist="38100" dir="2700000" algn="tl">
                    <a:srgbClr val="000000">
                      <a:alpha val="43137"/>
                    </a:srgbClr>
                  </a:outerShdw>
                </a:effectLst>
                <a:latin typeface="Calibri" panose="020F0502020204030204" pitchFamily="34" charset="0"/>
              </a:rPr>
              <a:t>&lt; 15% Cost of Goods Sold </a:t>
            </a:r>
            <a:endParaRPr lang="en-US" sz="1600" kern="0" dirty="0">
              <a:solidFill>
                <a:prstClr val="black"/>
              </a:solidFill>
              <a:latin typeface="Calibri" panose="020F0502020204030204" pitchFamily="34" charset="0"/>
            </a:endParaRPr>
          </a:p>
        </p:txBody>
      </p:sp>
    </p:spTree>
    <p:extLst>
      <p:ext uri="{BB962C8B-B14F-4D97-AF65-F5344CB8AC3E}">
        <p14:creationId xmlns:p14="http://schemas.microsoft.com/office/powerpoint/2010/main" val="477893644"/>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anim calcmode="lin" valueType="num">
                                      <p:cBhvr additive="base">
                                        <p:cTn id="7"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0">
                                            <p:txEl>
                                              <p:pRg st="1" end="1"/>
                                            </p:txEl>
                                          </p:spTgt>
                                        </p:tgtEl>
                                        <p:attrNameLst>
                                          <p:attrName>style.visibility</p:attrName>
                                        </p:attrNameLst>
                                      </p:cBhvr>
                                      <p:to>
                                        <p:strVal val="visible"/>
                                      </p:to>
                                    </p:set>
                                    <p:anim calcmode="lin" valueType="num">
                                      <p:cBhvr additive="base">
                                        <p:cTn id="13" dur="500" fill="hold"/>
                                        <p:tgtEl>
                                          <p:spTgt spid="60">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0">
                                            <p:txEl>
                                              <p:pRg st="2" end="2"/>
                                            </p:txEl>
                                          </p:spTgt>
                                        </p:tgtEl>
                                        <p:attrNameLst>
                                          <p:attrName>style.visibility</p:attrName>
                                        </p:attrNameLst>
                                      </p:cBhvr>
                                      <p:to>
                                        <p:strVal val="visible"/>
                                      </p:to>
                                    </p:set>
                                    <p:anim calcmode="lin" valueType="num">
                                      <p:cBhvr additive="base">
                                        <p:cTn id="19" dur="500" fill="hold"/>
                                        <p:tgtEl>
                                          <p:spTgt spid="60">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752600" y="914401"/>
            <a:ext cx="8686800" cy="1384995"/>
          </a:xfrm>
          <a:prstGeom prst="rect">
            <a:avLst/>
          </a:prstGeom>
        </p:spPr>
        <p:txBody>
          <a:bodyPr wrap="square">
            <a:spAutoFit/>
          </a:bodyPr>
          <a:lstStyle/>
          <a:p>
            <a:pPr>
              <a:spcBef>
                <a:spcPts val="0"/>
              </a:spcBef>
              <a:spcAft>
                <a:spcPts val="0"/>
              </a:spcAft>
              <a:buClr>
                <a:srgbClr val="923222"/>
              </a:buClr>
              <a:buSzPct val="115000"/>
              <a:defRPr/>
            </a:pPr>
            <a:r>
              <a:rPr lang="en-US" altLang="en-US" sz="2800" dirty="0">
                <a:latin typeface="Calibri" panose="020F0502020204030204" pitchFamily="34" charset="0"/>
              </a:rPr>
              <a:t>Nodes or links in the supply chain are </a:t>
            </a:r>
            <a:r>
              <a:rPr lang="en-US" altLang="en-US" sz="2800" b="1" u="sng" dirty="0">
                <a:latin typeface="Calibri" panose="020F0502020204030204" pitchFamily="34" charset="0"/>
              </a:rPr>
              <a:t>connected</a:t>
            </a:r>
            <a:r>
              <a:rPr lang="en-US" altLang="en-US" sz="2800" dirty="0">
                <a:latin typeface="Calibri" panose="020F0502020204030204" pitchFamily="34" charset="0"/>
              </a:rPr>
              <a:t> by</a:t>
            </a:r>
          </a:p>
          <a:p>
            <a:pPr marL="576263" indent="-347663">
              <a:spcBef>
                <a:spcPts val="0"/>
              </a:spcBef>
              <a:spcAft>
                <a:spcPts val="0"/>
              </a:spcAft>
              <a:buClr>
                <a:schemeClr val="tx1"/>
              </a:buClr>
              <a:buSzPct val="115000"/>
              <a:buFont typeface="Wingdings" panose="05000000000000000000" pitchFamily="2" charset="2"/>
              <a:buChar char="§"/>
              <a:defRPr/>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rPr>
              <a:t>Warehousing </a:t>
            </a:r>
            <a:r>
              <a:rPr lang="en-US" altLang="en-US" i="1" dirty="0">
                <a:latin typeface="Calibri" panose="020F0502020204030204" pitchFamily="34" charset="0"/>
              </a:rPr>
              <a:t>(i.e., storage activities)</a:t>
            </a:r>
          </a:p>
          <a:p>
            <a:pPr marL="576263" indent="-347663">
              <a:spcBef>
                <a:spcPts val="0"/>
              </a:spcBef>
              <a:spcAft>
                <a:spcPts val="0"/>
              </a:spcAft>
              <a:buClr>
                <a:schemeClr val="tx1"/>
              </a:buClr>
              <a:buSzPct val="115000"/>
              <a:buFont typeface="Wingdings" panose="05000000000000000000" pitchFamily="2" charset="2"/>
              <a:buChar char="§"/>
              <a:defRPr/>
            </a:pPr>
            <a:r>
              <a:rPr lang="en-US" altLang="en-US" sz="2800" b="1" dirty="0">
                <a:solidFill>
                  <a:srgbClr val="923222"/>
                </a:solidFill>
                <a:effectLst>
                  <a:outerShdw blurRad="38100" dist="38100" dir="2700000" algn="tl">
                    <a:srgbClr val="000000">
                      <a:alpha val="43137"/>
                    </a:srgbClr>
                  </a:outerShdw>
                </a:effectLst>
                <a:latin typeface="Calibri" panose="020F0502020204030204" pitchFamily="34" charset="0"/>
              </a:rPr>
              <a:t>Transportation </a:t>
            </a:r>
            <a:r>
              <a:rPr lang="en-US" altLang="en-US" i="1" dirty="0">
                <a:latin typeface="Calibri" panose="020F0502020204030204" pitchFamily="34" charset="0"/>
              </a:rPr>
              <a:t>(i.e., movement activities).</a:t>
            </a:r>
            <a:endParaRPr lang="en-US" altLang="en-US" dirty="0">
              <a:latin typeface="Calibri" panose="020F0502020204030204" pitchFamily="34" charset="0"/>
            </a:endParaRPr>
          </a:p>
        </p:txBody>
      </p:sp>
      <p:sp>
        <p:nvSpPr>
          <p:cNvPr id="7" name="Rectangle 3"/>
          <p:cNvSpPr txBox="1">
            <a:spLocks noChangeArrowheads="1"/>
          </p:cNvSpPr>
          <p:nvPr/>
        </p:nvSpPr>
        <p:spPr bwMode="auto">
          <a:xfrm>
            <a:off x="1752600" y="4495800"/>
            <a:ext cx="8686800" cy="1587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indent="0">
              <a:spcBef>
                <a:spcPts val="0"/>
              </a:spcBef>
              <a:buNone/>
            </a:pPr>
            <a:r>
              <a:rPr lang="en-US" altLang="en-US" sz="3200" kern="0" dirty="0">
                <a:latin typeface="Calibri" panose="020F0502020204030204" pitchFamily="34" charset="0"/>
                <a:ea typeface="ＭＳ Ｐゴシック" panose="020B0600070205080204" pitchFamily="34" charset="-128"/>
              </a:rPr>
              <a:t>Logistics is that part of supply chain management that plans, implements, and controls the </a:t>
            </a:r>
            <a:r>
              <a:rPr lang="en-US" altLang="en-US" sz="32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flow and storage of goods</a:t>
            </a:r>
            <a:r>
              <a:rPr lang="en-US" altLang="en-US" sz="3200" kern="0" dirty="0">
                <a:latin typeface="Calibri" panose="020F0502020204030204" pitchFamily="34" charset="0"/>
                <a:ea typeface="ＭＳ Ｐゴシック" panose="020B0600070205080204" pitchFamily="34" charset="-128"/>
              </a:rPr>
              <a:t>, from </a:t>
            </a:r>
            <a:r>
              <a:rPr lang="en-US" altLang="en-US" sz="32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point of origin </a:t>
            </a:r>
            <a:r>
              <a:rPr lang="en-US" altLang="en-US" sz="3200" kern="0" dirty="0">
                <a:latin typeface="Calibri" panose="020F0502020204030204" pitchFamily="34" charset="0"/>
                <a:ea typeface="ＭＳ Ｐゴシック" panose="020B0600070205080204" pitchFamily="34" charset="-128"/>
              </a:rPr>
              <a:t>to </a:t>
            </a:r>
            <a:r>
              <a:rPr lang="en-US" altLang="en-US" sz="32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point of consumption</a:t>
            </a:r>
            <a:r>
              <a:rPr lang="en-US" altLang="en-US" sz="3200" kern="0" dirty="0">
                <a:latin typeface="Calibri" panose="020F0502020204030204" pitchFamily="34" charset="0"/>
                <a:ea typeface="ＭＳ Ｐゴシック" panose="020B0600070205080204" pitchFamily="34" charset="-128"/>
              </a:rPr>
              <a:t>.</a:t>
            </a:r>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2395" t="24951" r="2830" b="7465"/>
          <a:stretch/>
        </p:blipFill>
        <p:spPr>
          <a:xfrm>
            <a:off x="2420065" y="2296852"/>
            <a:ext cx="7351870" cy="1936481"/>
          </a:xfrm>
          <a:prstGeom prst="rect">
            <a:avLst/>
          </a:prstGeom>
        </p:spPr>
      </p:pic>
      <p:sp>
        <p:nvSpPr>
          <p:cNvPr id="10" name="Slide Number Placeholder 9"/>
          <p:cNvSpPr>
            <a:spLocks noGrp="1"/>
          </p:cNvSpPr>
          <p:nvPr>
            <p:ph type="sldNum" sz="quarter" idx="4"/>
          </p:nvPr>
        </p:nvSpPr>
        <p:spPr>
          <a:xfrm>
            <a:off x="1609726" y="6604001"/>
            <a:ext cx="193674" cy="174779"/>
          </a:xfrm>
        </p:spPr>
        <p:txBody>
          <a:bodyPr/>
          <a:lstStyle/>
          <a:p>
            <a:fld id="{E66AA3EA-0569-43EF-BBA3-83FDB109D582}" type="slidenum">
              <a:rPr lang="en-US" smtClean="0"/>
              <a:pPr/>
              <a:t>4</a:t>
            </a:fld>
            <a:endParaRPr lang="en-US" dirty="0"/>
          </a:p>
        </p:txBody>
      </p:sp>
      <p:sp>
        <p:nvSpPr>
          <p:cNvPr id="9" name="Rectangle 3"/>
          <p:cNvSpPr>
            <a:spLocks noChangeArrowheads="1"/>
          </p:cNvSpPr>
          <p:nvPr/>
        </p:nvSpPr>
        <p:spPr bwMode="gray">
          <a:xfrm>
            <a:off x="1752600" y="141461"/>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What is a Supply Chain? </a:t>
            </a:r>
            <a:r>
              <a:rPr lang="en-US" sz="2000" dirty="0">
                <a:solidFill>
                  <a:srgbClr val="923222"/>
                </a:solidFill>
                <a:latin typeface="Calibri" panose="020F0502020204030204" pitchFamily="34" charset="0"/>
                <a:cs typeface="Arial" charset="0"/>
              </a:rPr>
              <a:t>(continued)</a:t>
            </a:r>
            <a:endParaRPr lang="en-US" sz="1600" i="1" dirty="0">
              <a:solidFill>
                <a:srgbClr val="923222"/>
              </a:solidFill>
              <a:latin typeface="Calibri" panose="020F0502020204030204" pitchFamily="34" charset="0"/>
              <a:cs typeface="Arial" charset="0"/>
            </a:endParaRPr>
          </a:p>
        </p:txBody>
      </p:sp>
    </p:spTree>
    <p:extLst>
      <p:ext uri="{BB962C8B-B14F-4D97-AF65-F5344CB8AC3E}">
        <p14:creationId xmlns:p14="http://schemas.microsoft.com/office/powerpoint/2010/main" val="1642192105"/>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7"/>
          <p:cNvGrpSpPr/>
          <p:nvPr/>
        </p:nvGrpSpPr>
        <p:grpSpPr>
          <a:xfrm flipH="1">
            <a:off x="6759477" y="4398403"/>
            <a:ext cx="1343608" cy="1119188"/>
            <a:chOff x="2584581" y="4662488"/>
            <a:chExt cx="1343608" cy="1119188"/>
          </a:xfrm>
        </p:grpSpPr>
        <p:sp>
          <p:nvSpPr>
            <p:cNvPr id="229" name="Line 729"/>
            <p:cNvSpPr>
              <a:spLocks noChangeShapeType="1"/>
            </p:cNvSpPr>
            <p:nvPr/>
          </p:nvSpPr>
          <p:spPr bwMode="auto">
            <a:xfrm>
              <a:off x="2584581" y="4662488"/>
              <a:ext cx="1343608" cy="1119188"/>
            </a:xfrm>
            <a:prstGeom prst="line">
              <a:avLst/>
            </a:prstGeom>
            <a:noFill/>
            <a:ln w="7620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232" name="Freeform 614"/>
            <p:cNvSpPr>
              <a:spLocks/>
            </p:cNvSpPr>
            <p:nvPr/>
          </p:nvSpPr>
          <p:spPr bwMode="auto">
            <a:xfrm rot="-365293">
              <a:off x="2982058" y="4927600"/>
              <a:ext cx="762000" cy="774700"/>
            </a:xfrm>
            <a:custGeom>
              <a:avLst/>
              <a:gdLst/>
              <a:ahLst/>
              <a:cxnLst>
                <a:cxn ang="0">
                  <a:pos x="521" y="461"/>
                </a:cxn>
                <a:cxn ang="0">
                  <a:pos x="521" y="423"/>
                </a:cxn>
                <a:cxn ang="0">
                  <a:pos x="70" y="0"/>
                </a:cxn>
                <a:cxn ang="0">
                  <a:pos x="29" y="0"/>
                </a:cxn>
                <a:cxn ang="0">
                  <a:pos x="0" y="26"/>
                </a:cxn>
                <a:cxn ang="0">
                  <a:pos x="0" y="65"/>
                </a:cxn>
                <a:cxn ang="0">
                  <a:pos x="452" y="488"/>
                </a:cxn>
                <a:cxn ang="0">
                  <a:pos x="492" y="488"/>
                </a:cxn>
                <a:cxn ang="0">
                  <a:pos x="521" y="461"/>
                </a:cxn>
              </a:cxnLst>
              <a:rect l="0" t="0" r="r" b="b"/>
              <a:pathLst>
                <a:path w="521" h="488">
                  <a:moveTo>
                    <a:pt x="521" y="461"/>
                  </a:moveTo>
                  <a:lnTo>
                    <a:pt x="521" y="423"/>
                  </a:lnTo>
                  <a:lnTo>
                    <a:pt x="70" y="0"/>
                  </a:lnTo>
                  <a:lnTo>
                    <a:pt x="29" y="0"/>
                  </a:lnTo>
                  <a:lnTo>
                    <a:pt x="0" y="26"/>
                  </a:lnTo>
                  <a:lnTo>
                    <a:pt x="0" y="65"/>
                  </a:lnTo>
                  <a:lnTo>
                    <a:pt x="452" y="488"/>
                  </a:lnTo>
                  <a:lnTo>
                    <a:pt x="492" y="488"/>
                  </a:lnTo>
                  <a:lnTo>
                    <a:pt x="521" y="461"/>
                  </a:lnTo>
                  <a:close/>
                </a:path>
              </a:pathLst>
            </a:custGeom>
            <a:solidFill>
              <a:srgbClr val="F5EBD7"/>
            </a:solidFill>
            <a:ln w="12700" cap="rnd">
              <a:solidFill>
                <a:srgbClr val="000000"/>
              </a:solid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grpSp>
      <p:sp>
        <p:nvSpPr>
          <p:cNvPr id="3949570" name="Rectangle 2"/>
          <p:cNvSpPr>
            <a:spLocks noGrp="1" noChangeArrowheads="1"/>
          </p:cNvSpPr>
          <p:nvPr>
            <p:ph type="title"/>
          </p:nvPr>
        </p:nvSpPr>
        <p:spPr>
          <a:xfrm>
            <a:off x="1752601" y="137536"/>
            <a:ext cx="8538807" cy="486929"/>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Supply Chain Management Challenge</a:t>
            </a:r>
          </a:p>
        </p:txBody>
      </p:sp>
      <p:sp>
        <p:nvSpPr>
          <p:cNvPr id="3950254" name="Rectangle 686"/>
          <p:cNvSpPr>
            <a:spLocks noChangeArrowheads="1"/>
          </p:cNvSpPr>
          <p:nvPr/>
        </p:nvSpPr>
        <p:spPr bwMode="auto">
          <a:xfrm>
            <a:off x="2600734" y="5489016"/>
            <a:ext cx="1885131" cy="430887"/>
          </a:xfrm>
          <a:prstGeom prst="rect">
            <a:avLst/>
          </a:prstGeom>
          <a:noFill/>
          <a:ln w="9525">
            <a:noFill/>
            <a:miter lim="800000"/>
            <a:headEnd/>
            <a:tailEnd/>
          </a:ln>
          <a:effectLst>
            <a:outerShdw blurRad="50800" dist="38100" dir="2700000" algn="tl" rotWithShape="0">
              <a:prstClr val="black">
                <a:alpha val="40000"/>
              </a:prstClr>
            </a:outerShdw>
          </a:effectLst>
          <a:scene3d>
            <a:camera prst="perspectiveAbove"/>
            <a:lightRig rig="threePt" dir="t"/>
          </a:scene3d>
        </p:spPr>
        <p:txBody>
          <a:bodyPr wrap="none" lIns="0" tIns="0" rIns="0" bIns="0">
            <a:spAutoFit/>
          </a:bodyPr>
          <a:lstStyle/>
          <a:p>
            <a:pPr algn="ctr" eaLnBrk="0" hangingPunct="0">
              <a:defRPr/>
            </a:pPr>
            <a:r>
              <a:rPr lang="en-US" sz="1400" b="1" dirty="0">
                <a:solidFill>
                  <a:srgbClr val="923222"/>
                </a:solidFill>
                <a:latin typeface="News Gothic MT" pitchFamily="34" charset="0"/>
              </a:rPr>
              <a:t>INVENTORY</a:t>
            </a:r>
          </a:p>
          <a:p>
            <a:pPr algn="ctr" eaLnBrk="0" hangingPunct="0">
              <a:defRPr/>
            </a:pPr>
            <a:r>
              <a:rPr lang="en-US" sz="1400" b="1" dirty="0">
                <a:solidFill>
                  <a:srgbClr val="923222"/>
                </a:solidFill>
                <a:latin typeface="News Gothic MT" pitchFamily="34" charset="0"/>
              </a:rPr>
              <a:t>“SHOCK ABSORBER”</a:t>
            </a:r>
            <a:endParaRPr lang="en-US" sz="1800" b="1" dirty="0">
              <a:solidFill>
                <a:srgbClr val="923222"/>
              </a:solidFill>
              <a:latin typeface="News Gothic MT" pitchFamily="34" charset="0"/>
            </a:endParaRPr>
          </a:p>
        </p:txBody>
      </p:sp>
      <p:grpSp>
        <p:nvGrpSpPr>
          <p:cNvPr id="3" name="Group 226"/>
          <p:cNvGrpSpPr/>
          <p:nvPr/>
        </p:nvGrpSpPr>
        <p:grpSpPr>
          <a:xfrm>
            <a:off x="4108581" y="4398403"/>
            <a:ext cx="1343608" cy="1119188"/>
            <a:chOff x="2584581" y="4662488"/>
            <a:chExt cx="1343608" cy="1119188"/>
          </a:xfrm>
        </p:grpSpPr>
        <p:sp>
          <p:nvSpPr>
            <p:cNvPr id="3950297" name="Line 729"/>
            <p:cNvSpPr>
              <a:spLocks noChangeShapeType="1"/>
            </p:cNvSpPr>
            <p:nvPr/>
          </p:nvSpPr>
          <p:spPr bwMode="auto">
            <a:xfrm>
              <a:off x="2584581" y="4662488"/>
              <a:ext cx="1343608" cy="1119188"/>
            </a:xfrm>
            <a:prstGeom prst="line">
              <a:avLst/>
            </a:prstGeom>
            <a:noFill/>
            <a:ln w="76200">
              <a:solidFill>
                <a:schemeClr val="tx1"/>
              </a:solidFill>
              <a:round/>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sp>
          <p:nvSpPr>
            <p:cNvPr id="3950182" name="Freeform 614"/>
            <p:cNvSpPr>
              <a:spLocks/>
            </p:cNvSpPr>
            <p:nvPr/>
          </p:nvSpPr>
          <p:spPr bwMode="auto">
            <a:xfrm rot="-365293">
              <a:off x="2982058" y="4927600"/>
              <a:ext cx="762000" cy="774700"/>
            </a:xfrm>
            <a:custGeom>
              <a:avLst/>
              <a:gdLst/>
              <a:ahLst/>
              <a:cxnLst>
                <a:cxn ang="0">
                  <a:pos x="521" y="461"/>
                </a:cxn>
                <a:cxn ang="0">
                  <a:pos x="521" y="423"/>
                </a:cxn>
                <a:cxn ang="0">
                  <a:pos x="70" y="0"/>
                </a:cxn>
                <a:cxn ang="0">
                  <a:pos x="29" y="0"/>
                </a:cxn>
                <a:cxn ang="0">
                  <a:pos x="0" y="26"/>
                </a:cxn>
                <a:cxn ang="0">
                  <a:pos x="0" y="65"/>
                </a:cxn>
                <a:cxn ang="0">
                  <a:pos x="452" y="488"/>
                </a:cxn>
                <a:cxn ang="0">
                  <a:pos x="492" y="488"/>
                </a:cxn>
                <a:cxn ang="0">
                  <a:pos x="521" y="461"/>
                </a:cxn>
              </a:cxnLst>
              <a:rect l="0" t="0" r="r" b="b"/>
              <a:pathLst>
                <a:path w="521" h="488">
                  <a:moveTo>
                    <a:pt x="521" y="461"/>
                  </a:moveTo>
                  <a:lnTo>
                    <a:pt x="521" y="423"/>
                  </a:lnTo>
                  <a:lnTo>
                    <a:pt x="70" y="0"/>
                  </a:lnTo>
                  <a:lnTo>
                    <a:pt x="29" y="0"/>
                  </a:lnTo>
                  <a:lnTo>
                    <a:pt x="0" y="26"/>
                  </a:lnTo>
                  <a:lnTo>
                    <a:pt x="0" y="65"/>
                  </a:lnTo>
                  <a:lnTo>
                    <a:pt x="452" y="488"/>
                  </a:lnTo>
                  <a:lnTo>
                    <a:pt x="492" y="488"/>
                  </a:lnTo>
                  <a:lnTo>
                    <a:pt x="521" y="461"/>
                  </a:lnTo>
                  <a:close/>
                </a:path>
              </a:pathLst>
            </a:custGeom>
            <a:solidFill>
              <a:srgbClr val="F5EBD7"/>
            </a:solidFill>
            <a:ln w="12700" cap="rnd">
              <a:solidFill>
                <a:srgbClr val="000000"/>
              </a:solid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a:lstStyle/>
            <a:p>
              <a:pPr algn="ctr" eaLnBrk="0" hangingPunct="0">
                <a:defRPr/>
              </a:pPr>
              <a:endParaRPr lang="en-US" sz="2800" b="1" dirty="0">
                <a:solidFill>
                  <a:prstClr val="black"/>
                </a:solidFill>
                <a:effectLst>
                  <a:outerShdw blurRad="38100" dist="38100" dir="2700000" algn="tl">
                    <a:srgbClr val="000000">
                      <a:alpha val="43137"/>
                    </a:srgbClr>
                  </a:outerShdw>
                </a:effectLst>
                <a:latin typeface="News Gothic MT" pitchFamily="34" charset="0"/>
              </a:endParaRPr>
            </a:p>
          </p:txBody>
        </p:sp>
      </p:grpSp>
      <p:sp>
        <p:nvSpPr>
          <p:cNvPr id="252" name="Rectangle 686"/>
          <p:cNvSpPr>
            <a:spLocks noChangeArrowheads="1"/>
          </p:cNvSpPr>
          <p:nvPr/>
        </p:nvSpPr>
        <p:spPr bwMode="auto">
          <a:xfrm>
            <a:off x="7744234" y="5489016"/>
            <a:ext cx="1885131" cy="430887"/>
          </a:xfrm>
          <a:prstGeom prst="rect">
            <a:avLst/>
          </a:prstGeom>
          <a:noFill/>
          <a:ln w="9525">
            <a:noFill/>
            <a:miter lim="800000"/>
            <a:headEnd/>
            <a:tailEnd/>
          </a:ln>
          <a:effectLst>
            <a:outerShdw blurRad="50800" dist="38100" dir="2700000" algn="tl" rotWithShape="0">
              <a:prstClr val="black">
                <a:alpha val="40000"/>
              </a:prstClr>
            </a:outerShdw>
          </a:effectLst>
          <a:scene3d>
            <a:camera prst="perspectiveAbove"/>
            <a:lightRig rig="threePt" dir="t"/>
          </a:scene3d>
        </p:spPr>
        <p:txBody>
          <a:bodyPr wrap="none" lIns="0" tIns="0" rIns="0" bIns="0">
            <a:spAutoFit/>
          </a:bodyPr>
          <a:lstStyle/>
          <a:p>
            <a:pPr algn="ctr" eaLnBrk="0" hangingPunct="0">
              <a:defRPr/>
            </a:pPr>
            <a:r>
              <a:rPr lang="en-US" sz="1400" b="1" dirty="0">
                <a:solidFill>
                  <a:srgbClr val="923222"/>
                </a:solidFill>
                <a:latin typeface="News Gothic MT" pitchFamily="34" charset="0"/>
              </a:rPr>
              <a:t>FLEXIBILITY</a:t>
            </a:r>
          </a:p>
          <a:p>
            <a:pPr algn="ctr" eaLnBrk="0" hangingPunct="0">
              <a:defRPr/>
            </a:pPr>
            <a:r>
              <a:rPr lang="en-US" sz="1400" b="1" dirty="0">
                <a:solidFill>
                  <a:srgbClr val="923222"/>
                </a:solidFill>
                <a:latin typeface="News Gothic MT" pitchFamily="34" charset="0"/>
              </a:rPr>
              <a:t>“SHOCK ABSORBER”</a:t>
            </a:r>
            <a:endParaRPr lang="en-US" sz="1800" b="1" dirty="0">
              <a:solidFill>
                <a:srgbClr val="923222"/>
              </a:solidFill>
              <a:latin typeface="News Gothic MT" pitchFamily="34" charset="0"/>
            </a:endParaRPr>
          </a:p>
        </p:txBody>
      </p:sp>
      <p:sp>
        <p:nvSpPr>
          <p:cNvPr id="3950236" name="Freeform 668"/>
          <p:cNvSpPr>
            <a:spLocks/>
          </p:cNvSpPr>
          <p:nvPr/>
        </p:nvSpPr>
        <p:spPr bwMode="auto">
          <a:xfrm>
            <a:off x="4808660" y="4641311"/>
            <a:ext cx="2574681" cy="1571625"/>
          </a:xfrm>
          <a:custGeom>
            <a:avLst/>
            <a:gdLst/>
            <a:ahLst/>
            <a:cxnLst>
              <a:cxn ang="0">
                <a:pos x="878" y="0"/>
              </a:cxn>
              <a:cxn ang="0">
                <a:pos x="0" y="990"/>
              </a:cxn>
              <a:cxn ang="0">
                <a:pos x="1757" y="990"/>
              </a:cxn>
              <a:cxn ang="0">
                <a:pos x="878" y="0"/>
              </a:cxn>
            </a:cxnLst>
            <a:rect l="0" t="0" r="r" b="b"/>
            <a:pathLst>
              <a:path w="1757" h="990">
                <a:moveTo>
                  <a:pt x="878" y="0"/>
                </a:moveTo>
                <a:lnTo>
                  <a:pt x="0" y="990"/>
                </a:lnTo>
                <a:lnTo>
                  <a:pt x="1757" y="990"/>
                </a:lnTo>
                <a:lnTo>
                  <a:pt x="878" y="0"/>
                </a:lnTo>
                <a:close/>
              </a:path>
            </a:pathLst>
          </a:custGeom>
          <a:solidFill>
            <a:srgbClr val="E44C16"/>
          </a:solidFill>
          <a:ln w="12700" cap="rnd" cmpd="sng">
            <a:solidFill>
              <a:schemeClr val="tx1"/>
            </a:solidFill>
            <a:prstDash val="solid"/>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anchor="b" anchorCtr="1"/>
          <a:lstStyle/>
          <a:p>
            <a:pPr algn="ctr" eaLnBrk="0" hangingPunct="0">
              <a:defRPr/>
            </a:pPr>
            <a:r>
              <a:rPr lang="en-US" sz="2000" b="1" dirty="0">
                <a:solidFill>
                  <a:prstClr val="white"/>
                </a:solidFill>
                <a:effectLst>
                  <a:outerShdw blurRad="38100" dist="38100" dir="2700000" algn="tl">
                    <a:srgbClr val="000000">
                      <a:alpha val="43137"/>
                    </a:srgbClr>
                  </a:outerShdw>
                </a:effectLst>
                <a:latin typeface="News Gothic MT" pitchFamily="34" charset="0"/>
              </a:rPr>
              <a:t>Supply Chain Management</a:t>
            </a:r>
          </a:p>
        </p:txBody>
      </p:sp>
      <p:sp>
        <p:nvSpPr>
          <p:cNvPr id="52392" name="Rectangle 696"/>
          <p:cNvSpPr>
            <a:spLocks noChangeArrowheads="1"/>
          </p:cNvSpPr>
          <p:nvPr/>
        </p:nvSpPr>
        <p:spPr bwMode="auto">
          <a:xfrm>
            <a:off x="3505201" y="842982"/>
            <a:ext cx="1352935" cy="369332"/>
          </a:xfrm>
          <a:prstGeom prst="rect">
            <a:avLst/>
          </a:prstGeom>
          <a:noFill/>
          <a:ln w="9525">
            <a:noFill/>
            <a:miter lim="800000"/>
            <a:headEnd/>
            <a:tailEnd/>
          </a:ln>
        </p:spPr>
        <p:txBody>
          <a:bodyPr wrap="none" lIns="0" tIns="0" rIns="0" bIns="0">
            <a:spAutoFit/>
          </a:bodyPr>
          <a:lstStyle/>
          <a:p>
            <a:pPr algn="ctr" eaLnBrk="0" hangingPunct="0"/>
            <a:r>
              <a:rPr lang="en-US" b="1" dirty="0">
                <a:solidFill>
                  <a:prstClr val="black"/>
                </a:solidFill>
                <a:effectLst>
                  <a:outerShdw blurRad="38100" dist="38100" dir="2700000" algn="tl">
                    <a:srgbClr val="000000">
                      <a:alpha val="43137"/>
                    </a:srgbClr>
                  </a:outerShdw>
                </a:effectLst>
              </a:rPr>
              <a:t>DEMAND</a:t>
            </a:r>
          </a:p>
        </p:txBody>
      </p:sp>
      <p:sp>
        <p:nvSpPr>
          <p:cNvPr id="3950270" name="Rectangle 702"/>
          <p:cNvSpPr>
            <a:spLocks noChangeArrowheads="1"/>
          </p:cNvSpPr>
          <p:nvPr/>
        </p:nvSpPr>
        <p:spPr bwMode="auto">
          <a:xfrm>
            <a:off x="7654989" y="850900"/>
            <a:ext cx="1202830" cy="369332"/>
          </a:xfrm>
          <a:prstGeom prst="rect">
            <a:avLst/>
          </a:prstGeom>
          <a:noFill/>
          <a:ln w="9525">
            <a:noFill/>
            <a:miter lim="800000"/>
            <a:headEnd/>
            <a:tailEnd/>
          </a:ln>
        </p:spPr>
        <p:txBody>
          <a:bodyPr wrap="none" lIns="0" tIns="0" rIns="0" bIns="0">
            <a:spAutoFit/>
          </a:bodyPr>
          <a:lstStyle/>
          <a:p>
            <a:pPr algn="ctr" eaLnBrk="0" hangingPunct="0">
              <a:defRPr/>
            </a:pPr>
            <a:r>
              <a:rPr lang="en-US" b="1" dirty="0">
                <a:solidFill>
                  <a:prstClr val="black"/>
                </a:solidFill>
                <a:effectLst>
                  <a:outerShdw blurRad="38100" dist="38100" dir="2700000" algn="tl">
                    <a:srgbClr val="000000">
                      <a:alpha val="43137"/>
                    </a:srgbClr>
                  </a:outerShdw>
                </a:effectLst>
              </a:rPr>
              <a:t>SUPPLY</a:t>
            </a:r>
            <a:endParaRPr lang="en-US" sz="2800" b="1" dirty="0">
              <a:solidFill>
                <a:prstClr val="black"/>
              </a:solidFill>
              <a:effectLst>
                <a:outerShdw blurRad="38100" dist="38100" dir="2700000" algn="tl">
                  <a:srgbClr val="000000">
                    <a:alpha val="43137"/>
                  </a:srgbClr>
                </a:outerShdw>
              </a:effectLst>
            </a:endParaRPr>
          </a:p>
        </p:txBody>
      </p:sp>
      <p:sp>
        <p:nvSpPr>
          <p:cNvPr id="224" name="Text Box 4"/>
          <p:cNvSpPr txBox="1">
            <a:spLocks noChangeArrowheads="1"/>
          </p:cNvSpPr>
          <p:nvPr/>
        </p:nvSpPr>
        <p:spPr bwMode="auto">
          <a:xfrm>
            <a:off x="7315200" y="6094519"/>
            <a:ext cx="1853391" cy="393954"/>
          </a:xfrm>
          <a:prstGeom prst="rect">
            <a:avLst/>
          </a:prstGeom>
          <a:noFill/>
          <a:ln w="19050">
            <a:noFill/>
            <a:miter lim="800000"/>
            <a:headEnd/>
            <a:tailEnd/>
          </a:ln>
        </p:spPr>
        <p:txBody>
          <a:bodyPr wrap="none">
            <a:spAutoFit/>
          </a:bodyPr>
          <a:lstStyle/>
          <a:p>
            <a:pPr algn="ctr">
              <a:lnSpc>
                <a:spcPct val="80000"/>
              </a:lnSpc>
            </a:pPr>
            <a:r>
              <a:rPr lang="de-CH" sz="1400" b="1" dirty="0">
                <a:solidFill>
                  <a:prstClr val="black"/>
                </a:solidFill>
              </a:rPr>
              <a:t>Cost of Goods Sold</a:t>
            </a:r>
            <a:endParaRPr lang="de-CH" sz="800" i="1" dirty="0">
              <a:solidFill>
                <a:prstClr val="black"/>
              </a:solidFill>
            </a:endParaRPr>
          </a:p>
          <a:p>
            <a:pPr algn="ctr">
              <a:lnSpc>
                <a:spcPct val="80000"/>
              </a:lnSpc>
            </a:pPr>
            <a:r>
              <a:rPr lang="de-CH" sz="1050" i="1" dirty="0">
                <a:solidFill>
                  <a:prstClr val="black"/>
                </a:solidFill>
              </a:rPr>
              <a:t>(Operating Expenses)</a:t>
            </a:r>
            <a:endParaRPr lang="en-US" sz="1050" i="1" dirty="0">
              <a:solidFill>
                <a:prstClr val="black"/>
              </a:solidFill>
            </a:endParaRPr>
          </a:p>
        </p:txBody>
      </p:sp>
      <p:sp>
        <p:nvSpPr>
          <p:cNvPr id="225" name="Text Box 5"/>
          <p:cNvSpPr txBox="1">
            <a:spLocks noChangeArrowheads="1"/>
          </p:cNvSpPr>
          <p:nvPr/>
        </p:nvSpPr>
        <p:spPr bwMode="auto">
          <a:xfrm>
            <a:off x="3211247" y="6093823"/>
            <a:ext cx="1758040" cy="400110"/>
          </a:xfrm>
          <a:prstGeom prst="rect">
            <a:avLst/>
          </a:prstGeom>
          <a:noFill/>
          <a:ln w="19050">
            <a:noFill/>
            <a:miter lim="800000"/>
            <a:headEnd/>
            <a:tailEnd/>
          </a:ln>
        </p:spPr>
        <p:txBody>
          <a:bodyPr wrap="square">
            <a:spAutoFit/>
          </a:bodyPr>
          <a:lstStyle/>
          <a:p>
            <a:pPr algn="ctr">
              <a:lnSpc>
                <a:spcPct val="80000"/>
              </a:lnSpc>
            </a:pPr>
            <a:r>
              <a:rPr lang="de-CH" sz="1400" b="1" dirty="0">
                <a:solidFill>
                  <a:prstClr val="black"/>
                </a:solidFill>
              </a:rPr>
              <a:t>Working Capital</a:t>
            </a:r>
          </a:p>
          <a:p>
            <a:pPr algn="ctr">
              <a:lnSpc>
                <a:spcPct val="80000"/>
              </a:lnSpc>
            </a:pPr>
            <a:r>
              <a:rPr lang="de-CH" sz="1050" i="1" dirty="0">
                <a:solidFill>
                  <a:prstClr val="black"/>
                </a:solidFill>
              </a:rPr>
              <a:t>(Inventory Investment</a:t>
            </a:r>
            <a:r>
              <a:rPr lang="de-CH" sz="1100" dirty="0">
                <a:solidFill>
                  <a:prstClr val="black"/>
                </a:solidFill>
              </a:rPr>
              <a:t>)</a:t>
            </a:r>
            <a:endParaRPr lang="en-US" sz="1100" dirty="0">
              <a:solidFill>
                <a:prstClr val="black"/>
              </a:solidFill>
            </a:endParaRPr>
          </a:p>
        </p:txBody>
      </p:sp>
      <p:grpSp>
        <p:nvGrpSpPr>
          <p:cNvPr id="26" name="Group 25"/>
          <p:cNvGrpSpPr/>
          <p:nvPr/>
        </p:nvGrpSpPr>
        <p:grpSpPr>
          <a:xfrm>
            <a:off x="2146065" y="1124448"/>
            <a:ext cx="7899889" cy="3415263"/>
            <a:chOff x="622065" y="1388532"/>
            <a:chExt cx="7899889" cy="3415263"/>
          </a:xfrm>
        </p:grpSpPr>
        <p:grpSp>
          <p:nvGrpSpPr>
            <p:cNvPr id="22" name="Group 493"/>
            <p:cNvGrpSpPr>
              <a:grpSpLocks/>
            </p:cNvGrpSpPr>
            <p:nvPr/>
          </p:nvGrpSpPr>
          <p:grpSpPr bwMode="auto">
            <a:xfrm>
              <a:off x="622065" y="4752995"/>
              <a:ext cx="7899889" cy="50800"/>
              <a:chOff x="436" y="3007"/>
              <a:chExt cx="5391" cy="32"/>
            </a:xfrm>
          </p:grpSpPr>
          <p:sp>
            <p:nvSpPr>
              <p:cNvPr id="3950059" name="Line 491"/>
              <p:cNvSpPr>
                <a:spLocks noChangeShapeType="1"/>
              </p:cNvSpPr>
              <p:nvPr/>
            </p:nvSpPr>
            <p:spPr bwMode="auto">
              <a:xfrm>
                <a:off x="436" y="3038"/>
                <a:ext cx="5391" cy="1"/>
              </a:xfrm>
              <a:prstGeom prst="line">
                <a:avLst/>
              </a:prstGeom>
              <a:noFill/>
              <a:ln w="107950">
                <a:solidFill>
                  <a:srgbClr val="000000"/>
                </a:solidFill>
                <a:round/>
                <a:headEnd/>
                <a:tailEnd/>
              </a:ln>
            </p:spPr>
            <p:txBody>
              <a:bodyPr wrap="none" lIns="0" tIns="0" rIns="0" bIns="0" anchor="ctr" anchorCtr="1"/>
              <a:lstStyle/>
              <a:p>
                <a:pPr algn="ctr" eaLnBrk="0" hangingPunct="0">
                  <a:lnSpc>
                    <a:spcPct val="90000"/>
                  </a:lnSpc>
                  <a:defRPr/>
                </a:pPr>
                <a:endParaRPr lang="en-US" sz="3200" b="1" dirty="0">
                  <a:solidFill>
                    <a:prstClr val="black"/>
                  </a:solidFill>
                  <a:effectLst>
                    <a:outerShdw blurRad="38100" dist="38100" dir="2700000" algn="tl">
                      <a:srgbClr val="000000">
                        <a:alpha val="43137"/>
                      </a:srgbClr>
                    </a:outerShdw>
                  </a:effectLst>
                  <a:latin typeface="Calibri" panose="020F0502020204030204" pitchFamily="34" charset="0"/>
                </a:endParaRPr>
              </a:p>
            </p:txBody>
          </p:sp>
          <p:sp>
            <p:nvSpPr>
              <p:cNvPr id="3950060" name="Line 492"/>
              <p:cNvSpPr>
                <a:spLocks noChangeShapeType="1"/>
              </p:cNvSpPr>
              <p:nvPr/>
            </p:nvSpPr>
            <p:spPr bwMode="auto">
              <a:xfrm>
                <a:off x="436" y="3007"/>
                <a:ext cx="5391" cy="1"/>
              </a:xfrm>
              <a:prstGeom prst="line">
                <a:avLst/>
              </a:prstGeom>
              <a:noFill/>
              <a:ln w="107950">
                <a:solidFill>
                  <a:srgbClr val="FFFFFF"/>
                </a:solidFill>
                <a:round/>
                <a:headEnd/>
                <a:tailEnd/>
              </a:ln>
            </p:spPr>
            <p:txBody>
              <a:bodyPr wrap="none" lIns="0" tIns="0" rIns="0" bIns="0" anchor="ctr" anchorCtr="1"/>
              <a:lstStyle/>
              <a:p>
                <a:pPr algn="ctr" eaLnBrk="0" hangingPunct="0">
                  <a:lnSpc>
                    <a:spcPct val="90000"/>
                  </a:lnSpc>
                  <a:defRPr/>
                </a:pPr>
                <a:endParaRPr lang="en-US" sz="3200" b="1" dirty="0">
                  <a:solidFill>
                    <a:prstClr val="black"/>
                  </a:solidFill>
                  <a:effectLst>
                    <a:outerShdw blurRad="38100" dist="38100" dir="2700000" algn="tl">
                      <a:srgbClr val="000000">
                        <a:alpha val="43137"/>
                      </a:srgbClr>
                    </a:outerShdw>
                  </a:effectLst>
                  <a:latin typeface="Calibri" panose="020F0502020204030204" pitchFamily="34" charset="0"/>
                </a:endParaRPr>
              </a:p>
            </p:txBody>
          </p:sp>
        </p:grpSp>
        <p:sp>
          <p:nvSpPr>
            <p:cNvPr id="3950107" name="Rectangle 539"/>
            <p:cNvSpPr>
              <a:spLocks noChangeArrowheads="1"/>
            </p:cNvSpPr>
            <p:nvPr/>
          </p:nvSpPr>
          <p:spPr bwMode="auto">
            <a:xfrm>
              <a:off x="5243889" y="3199077"/>
              <a:ext cx="400050" cy="1139825"/>
            </a:xfrm>
            <a:prstGeom prst="rect">
              <a:avLst/>
            </a:prstGeom>
            <a:solidFill>
              <a:schemeClr val="accent2">
                <a:lumMod val="75000"/>
              </a:schemeClr>
            </a:solidFill>
            <a:ln w="12700" cap="rnd">
              <a:solidFill>
                <a:schemeClr val="tx1"/>
              </a:solidFill>
              <a:miter lim="800000"/>
              <a:headEnd/>
              <a:tailEnd/>
            </a:ln>
            <a:scene3d>
              <a:camera prst="orthographicFront"/>
              <a:lightRig rig="threePt" dir="t"/>
            </a:scene3d>
            <a:sp3d>
              <a:bevelT/>
            </a:sp3d>
          </p:spPr>
          <p:txBody>
            <a:bodyPr vert="vert270"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MONEY</a:t>
              </a:r>
            </a:p>
          </p:txBody>
        </p:sp>
        <p:sp>
          <p:nvSpPr>
            <p:cNvPr id="3950110" name="Rectangle 542"/>
            <p:cNvSpPr>
              <a:spLocks noChangeArrowheads="1"/>
            </p:cNvSpPr>
            <p:nvPr/>
          </p:nvSpPr>
          <p:spPr bwMode="auto">
            <a:xfrm>
              <a:off x="5241844" y="4351867"/>
              <a:ext cx="3135923" cy="346075"/>
            </a:xfrm>
            <a:prstGeom prst="rect">
              <a:avLst/>
            </a:prstGeom>
            <a:solidFill>
              <a:srgbClr val="634329"/>
            </a:solidFill>
            <a:ln w="9525">
              <a:solidFill>
                <a:schemeClr val="tx1"/>
              </a:solidFill>
              <a:miter lim="800000"/>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EQUIPMENT &amp; FACILITIES</a:t>
              </a:r>
            </a:p>
          </p:txBody>
        </p:sp>
        <p:sp>
          <p:nvSpPr>
            <p:cNvPr id="3950116" name="Rectangle 548"/>
            <p:cNvSpPr>
              <a:spLocks noChangeArrowheads="1"/>
            </p:cNvSpPr>
            <p:nvPr/>
          </p:nvSpPr>
          <p:spPr bwMode="auto">
            <a:xfrm>
              <a:off x="6399823" y="3749696"/>
              <a:ext cx="1855177" cy="590550"/>
            </a:xfrm>
            <a:prstGeom prst="rect">
              <a:avLst/>
            </a:prstGeom>
            <a:solidFill>
              <a:srgbClr val="FCAF17"/>
            </a:solidFill>
            <a:ln w="12700" cap="rnd">
              <a:solidFill>
                <a:schemeClr val="tx1"/>
              </a:solidFill>
              <a:miter lim="800000"/>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PRODUCTION &amp;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INVENTORY</a:t>
              </a:r>
            </a:p>
          </p:txBody>
        </p:sp>
        <p:sp>
          <p:nvSpPr>
            <p:cNvPr id="3950130" name="Rectangle 562"/>
            <p:cNvSpPr>
              <a:spLocks noChangeArrowheads="1"/>
            </p:cNvSpPr>
            <p:nvPr/>
          </p:nvSpPr>
          <p:spPr bwMode="auto">
            <a:xfrm>
              <a:off x="5199254" y="2841912"/>
              <a:ext cx="2152650" cy="346075"/>
            </a:xfrm>
            <a:prstGeom prst="rect">
              <a:avLst/>
            </a:prstGeom>
            <a:solidFill>
              <a:srgbClr val="F5EBD7"/>
            </a:solidFill>
            <a:ln w="12700" cap="rnd">
              <a:solidFill>
                <a:schemeClr val="tx1"/>
              </a:solidFill>
              <a:miter lim="800000"/>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black"/>
                  </a:solidFill>
                  <a:effectLst>
                    <a:outerShdw blurRad="38100" dist="38100" dir="2700000" algn="tl">
                      <a:srgbClr val="000000">
                        <a:alpha val="43137"/>
                      </a:srgbClr>
                    </a:outerShdw>
                  </a:effectLst>
                  <a:latin typeface="Calibri" panose="020F0502020204030204" pitchFamily="34" charset="0"/>
                </a:rPr>
                <a:t>LABOR</a:t>
              </a:r>
            </a:p>
          </p:txBody>
        </p:sp>
        <p:sp>
          <p:nvSpPr>
            <p:cNvPr id="3950133" name="Rectangle 565"/>
            <p:cNvSpPr>
              <a:spLocks noChangeArrowheads="1"/>
            </p:cNvSpPr>
            <p:nvPr/>
          </p:nvSpPr>
          <p:spPr bwMode="auto">
            <a:xfrm>
              <a:off x="7368695" y="1642533"/>
              <a:ext cx="530705" cy="1544128"/>
            </a:xfrm>
            <a:prstGeom prst="rect">
              <a:avLst/>
            </a:prstGeom>
            <a:solidFill>
              <a:srgbClr val="FF8808"/>
            </a:solidFill>
            <a:ln w="9525">
              <a:solidFill>
                <a:schemeClr val="tx1"/>
              </a:solidFill>
              <a:miter lim="800000"/>
              <a:headEnd/>
              <a:tailEnd/>
            </a:ln>
            <a:scene3d>
              <a:camera prst="orthographicFront"/>
              <a:lightRig rig="threePt" dir="t"/>
            </a:scene3d>
            <a:sp3d>
              <a:bevelT/>
            </a:sp3d>
          </p:spPr>
          <p:txBody>
            <a:bodyPr vert="vert270"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QUALITY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CONTROL</a:t>
              </a:r>
            </a:p>
          </p:txBody>
        </p:sp>
        <p:sp>
          <p:nvSpPr>
            <p:cNvPr id="3950141" name="Rectangle 573"/>
            <p:cNvSpPr>
              <a:spLocks noChangeArrowheads="1"/>
            </p:cNvSpPr>
            <p:nvPr/>
          </p:nvSpPr>
          <p:spPr bwMode="auto">
            <a:xfrm>
              <a:off x="7915681" y="1439862"/>
              <a:ext cx="339969" cy="2301875"/>
            </a:xfrm>
            <a:prstGeom prst="rect">
              <a:avLst/>
            </a:prstGeom>
            <a:solidFill>
              <a:srgbClr val="E44C16"/>
            </a:solidFill>
            <a:ln w="12700" cap="rnd">
              <a:solidFill>
                <a:schemeClr val="tx1"/>
              </a:solidFill>
              <a:miter lim="800000"/>
              <a:headEnd/>
              <a:tailEnd/>
            </a:ln>
            <a:scene3d>
              <a:camera prst="orthographicFront"/>
              <a:lightRig rig="threePt" dir="t"/>
            </a:scene3d>
            <a:sp3d>
              <a:bevelT/>
            </a:sp3d>
          </p:spPr>
          <p:txBody>
            <a:bodyPr vert="vert270"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LEAD TIME</a:t>
              </a:r>
            </a:p>
          </p:txBody>
        </p:sp>
        <p:sp>
          <p:nvSpPr>
            <p:cNvPr id="3950146" name="Rectangle 578"/>
            <p:cNvSpPr>
              <a:spLocks noChangeArrowheads="1"/>
            </p:cNvSpPr>
            <p:nvPr/>
          </p:nvSpPr>
          <p:spPr bwMode="auto">
            <a:xfrm>
              <a:off x="5307623" y="2236543"/>
              <a:ext cx="1855177" cy="590550"/>
            </a:xfrm>
            <a:prstGeom prst="rect">
              <a:avLst/>
            </a:prstGeom>
            <a:solidFill>
              <a:schemeClr val="accent5">
                <a:lumMod val="60000"/>
                <a:lumOff val="40000"/>
              </a:schemeClr>
            </a:solidFill>
            <a:ln w="9525">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SUPPLIERS &amp; </a:t>
              </a:r>
            </a:p>
            <a:p>
              <a:pPr algn="ctr" eaLnBrk="0" hangingPunct="0">
                <a:lnSpc>
                  <a:spcPct val="90000"/>
                </a:lnSpc>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MATERIALS</a:t>
              </a:r>
            </a:p>
          </p:txBody>
        </p:sp>
        <p:sp>
          <p:nvSpPr>
            <p:cNvPr id="3950153" name="Rectangle 585"/>
            <p:cNvSpPr>
              <a:spLocks noChangeArrowheads="1"/>
            </p:cNvSpPr>
            <p:nvPr/>
          </p:nvSpPr>
          <p:spPr bwMode="auto">
            <a:xfrm>
              <a:off x="5274438" y="1876710"/>
              <a:ext cx="2077915" cy="346075"/>
            </a:xfrm>
            <a:prstGeom prst="rect">
              <a:avLst/>
            </a:prstGeom>
            <a:solidFill>
              <a:schemeClr val="accent6">
                <a:lumMod val="85000"/>
                <a:lumOff val="15000"/>
              </a:schemeClr>
            </a:solidFill>
            <a:ln w="12700" cap="rnd">
              <a:solidFill>
                <a:schemeClr val="tx1"/>
              </a:solidFill>
              <a:miter lim="800000"/>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TRANSPORTATION</a:t>
              </a:r>
            </a:p>
          </p:txBody>
        </p:sp>
        <p:sp>
          <p:nvSpPr>
            <p:cNvPr id="3950185" name="Rectangle 617"/>
            <p:cNvSpPr>
              <a:spLocks noChangeArrowheads="1"/>
            </p:cNvSpPr>
            <p:nvPr/>
          </p:nvSpPr>
          <p:spPr bwMode="auto">
            <a:xfrm>
              <a:off x="3322026" y="3124200"/>
              <a:ext cx="640374" cy="1197769"/>
            </a:xfrm>
            <a:prstGeom prst="rect">
              <a:avLst/>
            </a:prstGeom>
            <a:solidFill>
              <a:srgbClr val="E44C16"/>
            </a:solidFill>
            <a:ln w="12700" cap="rnd">
              <a:solidFill>
                <a:schemeClr val="tx1"/>
              </a:solidFill>
              <a:miter lim="800000"/>
              <a:headEnd/>
              <a:tailEnd/>
            </a:ln>
            <a:effectLst/>
            <a:scene3d>
              <a:camera prst="orthographicFront"/>
              <a:lightRig rig="threePt" dir="t"/>
            </a:scene3d>
            <a:sp3d>
              <a:bevelT/>
            </a:sp3d>
          </p:spPr>
          <p:txBody>
            <a:bodyPr vert="vert270"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SAFETY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STOCK</a:t>
              </a:r>
            </a:p>
          </p:txBody>
        </p:sp>
        <p:sp>
          <p:nvSpPr>
            <p:cNvPr id="3950192" name="Rectangle 624"/>
            <p:cNvSpPr>
              <a:spLocks noChangeArrowheads="1"/>
            </p:cNvSpPr>
            <p:nvPr/>
          </p:nvSpPr>
          <p:spPr bwMode="auto">
            <a:xfrm>
              <a:off x="825011" y="4333875"/>
              <a:ext cx="3137389" cy="359569"/>
            </a:xfrm>
            <a:prstGeom prst="rect">
              <a:avLst/>
            </a:prstGeom>
            <a:solidFill>
              <a:srgbClr val="634329"/>
            </a:solidFill>
            <a:ln w="12700" cap="rnd">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TRADE REQUIREMENTS</a:t>
              </a:r>
            </a:p>
          </p:txBody>
        </p:sp>
        <p:sp>
          <p:nvSpPr>
            <p:cNvPr id="3950195" name="Rectangle 627"/>
            <p:cNvSpPr>
              <a:spLocks noChangeArrowheads="1"/>
            </p:cNvSpPr>
            <p:nvPr/>
          </p:nvSpPr>
          <p:spPr bwMode="auto">
            <a:xfrm>
              <a:off x="901211" y="3731174"/>
              <a:ext cx="1855177" cy="590550"/>
            </a:xfrm>
            <a:prstGeom prst="rect">
              <a:avLst/>
            </a:prstGeom>
            <a:solidFill>
              <a:srgbClr val="923222"/>
            </a:solidFill>
            <a:ln w="9525">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SAMPLE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REQUIREMENTS</a:t>
              </a:r>
            </a:p>
          </p:txBody>
        </p:sp>
        <p:sp>
          <p:nvSpPr>
            <p:cNvPr id="3950203" name="Rectangle 635"/>
            <p:cNvSpPr>
              <a:spLocks noChangeArrowheads="1"/>
            </p:cNvSpPr>
            <p:nvPr/>
          </p:nvSpPr>
          <p:spPr bwMode="auto">
            <a:xfrm>
              <a:off x="1070474" y="3124200"/>
              <a:ext cx="2242038" cy="590550"/>
            </a:xfrm>
            <a:prstGeom prst="rect">
              <a:avLst/>
            </a:prstGeom>
            <a:solidFill>
              <a:srgbClr val="EC8026"/>
            </a:solidFill>
            <a:ln w="12700" cap="rnd">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SCHEDULED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MAINTENANCE</a:t>
              </a:r>
            </a:p>
          </p:txBody>
        </p:sp>
        <p:sp>
          <p:nvSpPr>
            <p:cNvPr id="3950207" name="Rectangle 639"/>
            <p:cNvSpPr>
              <a:spLocks noChangeArrowheads="1"/>
            </p:cNvSpPr>
            <p:nvPr/>
          </p:nvSpPr>
          <p:spPr bwMode="auto">
            <a:xfrm>
              <a:off x="1808285" y="2501900"/>
              <a:ext cx="2154115" cy="622300"/>
            </a:xfrm>
            <a:prstGeom prst="rect">
              <a:avLst/>
            </a:prstGeom>
            <a:solidFill>
              <a:schemeClr val="accent5">
                <a:lumMod val="60000"/>
                <a:lumOff val="40000"/>
              </a:schemeClr>
            </a:solidFill>
            <a:ln w="9525">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INDEPENDENT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DEMAND</a:t>
              </a:r>
            </a:p>
          </p:txBody>
        </p:sp>
        <p:sp>
          <p:nvSpPr>
            <p:cNvPr id="3950215" name="Rectangle 647"/>
            <p:cNvSpPr>
              <a:spLocks noChangeArrowheads="1"/>
            </p:cNvSpPr>
            <p:nvPr/>
          </p:nvSpPr>
          <p:spPr bwMode="auto">
            <a:xfrm>
              <a:off x="1103253" y="1388532"/>
              <a:ext cx="580292" cy="1735667"/>
            </a:xfrm>
            <a:prstGeom prst="rect">
              <a:avLst/>
            </a:prstGeom>
            <a:solidFill>
              <a:srgbClr val="FCAF17"/>
            </a:solidFill>
            <a:ln w="12700" cap="rnd">
              <a:solidFill>
                <a:schemeClr val="tx1"/>
              </a:solidFill>
              <a:miter lim="800000"/>
              <a:headEnd/>
              <a:tailEnd/>
            </a:ln>
            <a:effectLst/>
            <a:scene3d>
              <a:camera prst="orthographicFront"/>
              <a:lightRig rig="threePt" dir="t"/>
            </a:scene3d>
            <a:sp3d>
              <a:bevelT/>
            </a:sp3d>
          </p:spPr>
          <p:txBody>
            <a:bodyPr vert="vert270" wrap="none" lIns="0" tIns="0" rIns="0" bIns="0" anchor="ctr" anchorCtr="1"/>
            <a:lstStyle/>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TRAINING &amp; </a:t>
              </a:r>
            </a:p>
            <a:p>
              <a:pPr algn="ctr" eaLnBrk="0" hangingPunct="0">
                <a:lnSpc>
                  <a:spcPct val="90000"/>
                </a:lnSpc>
                <a:defRPr/>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DEVELOPMENT</a:t>
              </a:r>
            </a:p>
          </p:txBody>
        </p:sp>
        <p:sp>
          <p:nvSpPr>
            <p:cNvPr id="3950221" name="Rectangle 653"/>
            <p:cNvSpPr>
              <a:spLocks noChangeArrowheads="1"/>
            </p:cNvSpPr>
            <p:nvPr/>
          </p:nvSpPr>
          <p:spPr bwMode="auto">
            <a:xfrm>
              <a:off x="1692610" y="1895475"/>
              <a:ext cx="2154115" cy="590550"/>
            </a:xfrm>
            <a:prstGeom prst="rect">
              <a:avLst/>
            </a:prstGeom>
            <a:solidFill>
              <a:srgbClr val="F5EBD7"/>
            </a:solidFill>
            <a:ln w="9525">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defRPr/>
              </a:pPr>
              <a:r>
                <a:rPr lang="en-US" sz="1800" b="1" dirty="0">
                  <a:solidFill>
                    <a:prstClr val="black"/>
                  </a:solidFill>
                  <a:effectLst>
                    <a:outerShdw blurRad="38100" dist="38100" dir="2700000" algn="tl">
                      <a:srgbClr val="000000">
                        <a:alpha val="43137"/>
                      </a:srgbClr>
                    </a:outerShdw>
                  </a:effectLst>
                  <a:latin typeface="Calibri" panose="020F0502020204030204" pitchFamily="34" charset="0"/>
                </a:rPr>
                <a:t>R&amp;D </a:t>
              </a:r>
            </a:p>
            <a:p>
              <a:pPr algn="ctr" eaLnBrk="0" hangingPunct="0">
                <a:lnSpc>
                  <a:spcPct val="90000"/>
                </a:lnSpc>
                <a:defRPr/>
              </a:pPr>
              <a:r>
                <a:rPr lang="en-US" sz="1800" b="1" dirty="0">
                  <a:solidFill>
                    <a:prstClr val="black"/>
                  </a:solidFill>
                  <a:effectLst>
                    <a:outerShdw blurRad="38100" dist="38100" dir="2700000" algn="tl">
                      <a:srgbClr val="000000">
                        <a:alpha val="43137"/>
                      </a:srgbClr>
                    </a:outerShdw>
                  </a:effectLst>
                  <a:latin typeface="Calibri" panose="020F0502020204030204" pitchFamily="34" charset="0"/>
                </a:rPr>
                <a:t>REQUIREMENTS</a:t>
              </a:r>
            </a:p>
          </p:txBody>
        </p:sp>
        <p:grpSp>
          <p:nvGrpSpPr>
            <p:cNvPr id="52258" name="Group 674"/>
            <p:cNvGrpSpPr>
              <a:grpSpLocks/>
            </p:cNvGrpSpPr>
            <p:nvPr/>
          </p:nvGrpSpPr>
          <p:grpSpPr bwMode="auto">
            <a:xfrm>
              <a:off x="622065" y="4752995"/>
              <a:ext cx="7899889" cy="50800"/>
              <a:chOff x="436" y="3007"/>
              <a:chExt cx="5391" cy="32"/>
            </a:xfrm>
            <a:effectLst>
              <a:outerShdw blurRad="50800" dist="38100" dir="2700000" algn="tl" rotWithShape="0">
                <a:prstClr val="black">
                  <a:alpha val="40000"/>
                </a:prstClr>
              </a:outerShdw>
            </a:effectLst>
          </p:grpSpPr>
          <p:sp>
            <p:nvSpPr>
              <p:cNvPr id="3950240" name="Line 672"/>
              <p:cNvSpPr>
                <a:spLocks noChangeShapeType="1"/>
              </p:cNvSpPr>
              <p:nvPr/>
            </p:nvSpPr>
            <p:spPr bwMode="auto">
              <a:xfrm>
                <a:off x="436" y="3038"/>
                <a:ext cx="5391" cy="1"/>
              </a:xfrm>
              <a:prstGeom prst="line">
                <a:avLst/>
              </a:prstGeom>
              <a:noFill/>
              <a:ln w="107950">
                <a:solidFill>
                  <a:srgbClr val="923222"/>
                </a:solidFill>
                <a:round/>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endParaRPr lang="en-US" sz="3200" b="1" dirty="0">
                  <a:solidFill>
                    <a:prstClr val="black"/>
                  </a:solidFill>
                  <a:effectLst>
                    <a:outerShdw blurRad="38100" dist="38100" dir="2700000" algn="tl">
                      <a:srgbClr val="000000">
                        <a:alpha val="43137"/>
                      </a:srgbClr>
                    </a:outerShdw>
                  </a:effectLst>
                  <a:latin typeface="Calibri" panose="020F0502020204030204" pitchFamily="34" charset="0"/>
                </a:endParaRPr>
              </a:p>
            </p:txBody>
          </p:sp>
          <p:sp>
            <p:nvSpPr>
              <p:cNvPr id="3950241" name="Line 673"/>
              <p:cNvSpPr>
                <a:spLocks noChangeShapeType="1"/>
              </p:cNvSpPr>
              <p:nvPr/>
            </p:nvSpPr>
            <p:spPr bwMode="auto">
              <a:xfrm>
                <a:off x="436" y="3007"/>
                <a:ext cx="5391" cy="1"/>
              </a:xfrm>
              <a:prstGeom prst="line">
                <a:avLst/>
              </a:prstGeom>
              <a:noFill/>
              <a:ln w="107950">
                <a:solidFill>
                  <a:srgbClr val="923222"/>
                </a:solidFill>
                <a:round/>
                <a:headEnd/>
                <a:tailEnd/>
              </a:ln>
              <a:scene3d>
                <a:camera prst="orthographicFront"/>
                <a:lightRig rig="threePt" dir="t"/>
              </a:scene3d>
              <a:sp3d>
                <a:bevelT/>
              </a:sp3d>
            </p:spPr>
            <p:txBody>
              <a:bodyPr wrap="none" lIns="0" tIns="0" rIns="0" bIns="0" anchor="ctr" anchorCtr="1"/>
              <a:lstStyle/>
              <a:p>
                <a:pPr algn="ctr" eaLnBrk="0" hangingPunct="0">
                  <a:lnSpc>
                    <a:spcPct val="90000"/>
                  </a:lnSpc>
                  <a:defRPr/>
                </a:pPr>
                <a:endParaRPr lang="en-US" sz="3200" b="1" dirty="0">
                  <a:solidFill>
                    <a:prstClr val="black"/>
                  </a:solidFill>
                  <a:effectLst>
                    <a:outerShdw blurRad="38100" dist="38100" dir="2700000" algn="tl">
                      <a:srgbClr val="000000">
                        <a:alpha val="43137"/>
                      </a:srgbClr>
                    </a:outerShdw>
                  </a:effectLst>
                  <a:latin typeface="Calibri" panose="020F0502020204030204" pitchFamily="34" charset="0"/>
                </a:endParaRPr>
              </a:p>
            </p:txBody>
          </p:sp>
        </p:grpSp>
        <p:sp>
          <p:nvSpPr>
            <p:cNvPr id="228" name="Rectangle 386"/>
            <p:cNvSpPr>
              <a:spLocks noChangeArrowheads="1"/>
            </p:cNvSpPr>
            <p:nvPr/>
          </p:nvSpPr>
          <p:spPr bwMode="auto">
            <a:xfrm>
              <a:off x="5655733" y="3200401"/>
              <a:ext cx="2250017" cy="533400"/>
            </a:xfrm>
            <a:prstGeom prst="rect">
              <a:avLst/>
            </a:prstGeom>
            <a:solidFill>
              <a:srgbClr val="923222"/>
            </a:solidFill>
            <a:ln w="12700" cap="rnd">
              <a:solidFill>
                <a:schemeClr val="tx1"/>
              </a:solidFill>
              <a:miter lim="800000"/>
              <a:headEnd/>
              <a:tailEnd/>
            </a:ln>
            <a:effectLst/>
            <a:scene3d>
              <a:camera prst="orthographicFront"/>
              <a:lightRig rig="threePt" dir="t"/>
            </a:scene3d>
            <a:sp3d>
              <a:bevelT/>
            </a:sp3d>
          </p:spPr>
          <p:txBody>
            <a:bodyPr wrap="none" lIns="0" tIns="0" rIns="0" bIns="0" anchor="ctr" anchorCtr="1"/>
            <a:lstStyle/>
            <a:p>
              <a:pPr algn="ctr" eaLnBrk="0" hangingPunct="0">
                <a:lnSpc>
                  <a:spcPct val="90000"/>
                </a:lnSpc>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WAREHOUSE </a:t>
              </a:r>
            </a:p>
            <a:p>
              <a:pPr algn="ctr" eaLnBrk="0" hangingPunct="0">
                <a:lnSpc>
                  <a:spcPct val="90000"/>
                </a:lnSpc>
              </a:pPr>
              <a:r>
                <a:rPr lang="en-US" sz="1800" b="1" dirty="0">
                  <a:solidFill>
                    <a:prstClr val="white"/>
                  </a:solidFill>
                  <a:effectLst>
                    <a:outerShdw blurRad="38100" dist="38100" dir="2700000" algn="tl">
                      <a:srgbClr val="000000">
                        <a:alpha val="43137"/>
                      </a:srgbClr>
                    </a:outerShdw>
                  </a:effectLst>
                  <a:latin typeface="Calibri" panose="020F0502020204030204" pitchFamily="34" charset="0"/>
                </a:rPr>
                <a:t>STORAGE SPACE</a:t>
              </a:r>
            </a:p>
          </p:txBody>
        </p:sp>
      </p:grpSp>
      <p:sp>
        <p:nvSpPr>
          <p:cNvPr id="32" name="7-Point Star 31"/>
          <p:cNvSpPr/>
          <p:nvPr/>
        </p:nvSpPr>
        <p:spPr bwMode="auto">
          <a:xfrm>
            <a:off x="5684043" y="4612717"/>
            <a:ext cx="823912" cy="826293"/>
          </a:xfrm>
          <a:prstGeom prst="star7">
            <a:avLst/>
          </a:prstGeom>
          <a:solidFill>
            <a:srgbClr val="FFC000"/>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91440" rIns="0" bIns="0" numCol="1" rtlCol="0" anchor="ctr" anchorCtr="1" compatLnSpc="1">
            <a:prstTxWarp prst="textNoShape">
              <a:avLst/>
            </a:prstTxWarp>
          </a:bodyPr>
          <a:lstStyle/>
          <a:p>
            <a:pPr algn="ctr">
              <a:lnSpc>
                <a:spcPct val="90000"/>
              </a:lnSpc>
              <a:spcAft>
                <a:spcPts val="0"/>
              </a:spcAft>
            </a:pPr>
            <a:r>
              <a:rPr lang="de-CH" sz="900" b="1" dirty="0">
                <a:solidFill>
                  <a:prstClr val="black"/>
                </a:solidFill>
                <a:effectLst>
                  <a:outerShdw blurRad="38100" dist="38100" dir="2700000" algn="tl">
                    <a:srgbClr val="000000">
                      <a:alpha val="43137"/>
                    </a:srgbClr>
                  </a:outerShdw>
                </a:effectLst>
              </a:rPr>
              <a:t>Customer </a:t>
            </a:r>
          </a:p>
          <a:p>
            <a:pPr algn="ctr">
              <a:lnSpc>
                <a:spcPct val="90000"/>
              </a:lnSpc>
              <a:spcAft>
                <a:spcPts val="0"/>
              </a:spcAft>
            </a:pPr>
            <a:r>
              <a:rPr lang="de-CH" sz="900" b="1" dirty="0">
                <a:solidFill>
                  <a:prstClr val="black"/>
                </a:solidFill>
                <a:effectLst>
                  <a:outerShdw blurRad="38100" dist="38100" dir="2700000" algn="tl">
                    <a:srgbClr val="000000">
                      <a:alpha val="43137"/>
                    </a:srgbClr>
                  </a:outerShdw>
                </a:effectLst>
              </a:rPr>
              <a:t>Service</a:t>
            </a:r>
            <a:endParaRPr lang="en-US" sz="900" b="1" dirty="0">
              <a:solidFill>
                <a:prstClr val="black"/>
              </a:solidFill>
              <a:effectLst>
                <a:outerShdw blurRad="38100" dist="38100" dir="2700000" algn="tl">
                  <a:srgbClr val="000000">
                    <a:alpha val="43137"/>
                  </a:srgbClr>
                </a:outerShdw>
              </a:effectLst>
            </a:endParaRPr>
          </a:p>
        </p:txBody>
      </p:sp>
      <p:cxnSp>
        <p:nvCxnSpPr>
          <p:cNvPr id="154" name="Curved Connector 153"/>
          <p:cNvCxnSpPr/>
          <p:nvPr/>
        </p:nvCxnSpPr>
        <p:spPr bwMode="auto">
          <a:xfrm rot="16200000" flipV="1">
            <a:off x="8043176" y="4845392"/>
            <a:ext cx="626140" cy="661106"/>
          </a:xfrm>
          <a:prstGeom prst="curvedConnector2">
            <a:avLst/>
          </a:prstGeom>
          <a:solidFill>
            <a:schemeClr val="accent1"/>
          </a:solidFill>
          <a:ln w="76200"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cxnSp>
        <p:nvCxnSpPr>
          <p:cNvPr id="159" name="Curved Connector 158"/>
          <p:cNvCxnSpPr/>
          <p:nvPr/>
        </p:nvCxnSpPr>
        <p:spPr bwMode="auto">
          <a:xfrm rot="5400000" flipH="1" flipV="1">
            <a:off x="3560782" y="4845392"/>
            <a:ext cx="626140" cy="661106"/>
          </a:xfrm>
          <a:prstGeom prst="curvedConnector2">
            <a:avLst/>
          </a:prstGeom>
          <a:solidFill>
            <a:schemeClr val="accent1"/>
          </a:solidFill>
          <a:ln w="76200" cap="flat" cmpd="sng" algn="ctr">
            <a:solidFill>
              <a:srgbClr val="923222"/>
            </a:solidFill>
            <a:prstDash val="solid"/>
            <a:round/>
            <a:headEnd type="none" w="med" len="med"/>
            <a:tailEnd type="triangle"/>
          </a:ln>
          <a:effectLst>
            <a:outerShdw blurRad="50800" dist="38100" dir="2700000" algn="tl" rotWithShape="0">
              <a:prstClr val="black">
                <a:alpha val="40000"/>
              </a:prstClr>
            </a:outerShdw>
          </a:effectLst>
        </p:spPr>
      </p:cxnSp>
      <p:sp>
        <p:nvSpPr>
          <p:cNvPr id="5" name="Isosceles Triangle 4"/>
          <p:cNvSpPr/>
          <p:nvPr/>
        </p:nvSpPr>
        <p:spPr bwMode="auto">
          <a:xfrm>
            <a:off x="4802982" y="6020035"/>
            <a:ext cx="304800" cy="192881"/>
          </a:xfrm>
          <a:prstGeom prst="triangle">
            <a:avLst>
              <a:gd name="adj" fmla="val 53907"/>
            </a:avLst>
          </a:prstGeom>
          <a:solidFill>
            <a:srgbClr val="FFC000"/>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91440" rIns="0" bIns="0" numCol="1" rtlCol="0" anchor="ctr" anchorCtr="1" compatLnSpc="1">
            <a:prstTxWarp prst="textNoShape">
              <a:avLst/>
            </a:prstTxWarp>
          </a:bodyPr>
          <a:lstStyle/>
          <a:p>
            <a:pPr algn="ctr">
              <a:lnSpc>
                <a:spcPct val="90000"/>
              </a:lnSpc>
              <a:spcAft>
                <a:spcPts val="0"/>
              </a:spcAft>
            </a:pPr>
            <a:endParaRPr lang="en-US" sz="900" b="1">
              <a:solidFill>
                <a:prstClr val="black"/>
              </a:solidFill>
              <a:effectLst>
                <a:outerShdw blurRad="38100" dist="38100" dir="2700000" algn="tl">
                  <a:srgbClr val="000000">
                    <a:alpha val="43137"/>
                  </a:srgbClr>
                </a:outerShdw>
              </a:effectLst>
            </a:endParaRPr>
          </a:p>
        </p:txBody>
      </p:sp>
      <p:sp>
        <p:nvSpPr>
          <p:cNvPr id="44" name="Isosceles Triangle 43"/>
          <p:cNvSpPr/>
          <p:nvPr/>
        </p:nvSpPr>
        <p:spPr bwMode="auto">
          <a:xfrm flipH="1">
            <a:off x="7077077" y="6015271"/>
            <a:ext cx="304800" cy="197644"/>
          </a:xfrm>
          <a:prstGeom prst="triangle">
            <a:avLst>
              <a:gd name="adj" fmla="val 53907"/>
            </a:avLst>
          </a:prstGeom>
          <a:solidFill>
            <a:srgbClr val="FFC000"/>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none" lIns="0" tIns="91440" rIns="0" bIns="0" numCol="1" rtlCol="0" anchor="ctr" anchorCtr="1" compatLnSpc="1">
            <a:prstTxWarp prst="textNoShape">
              <a:avLst/>
            </a:prstTxWarp>
          </a:bodyPr>
          <a:lstStyle/>
          <a:p>
            <a:pPr algn="ctr">
              <a:lnSpc>
                <a:spcPct val="90000"/>
              </a:lnSpc>
              <a:spcAft>
                <a:spcPts val="0"/>
              </a:spcAft>
            </a:pPr>
            <a:endParaRPr lang="en-US" sz="900" b="1">
              <a:solidFill>
                <a:prstClr val="black"/>
              </a:solidFill>
              <a:effectLst>
                <a:outerShdw blurRad="38100" dist="38100" dir="2700000" algn="tl">
                  <a:srgbClr val="000000">
                    <a:alpha val="43137"/>
                  </a:srgbClr>
                </a:outerShdw>
              </a:effectLst>
            </a:endParaRPr>
          </a:p>
        </p:txBody>
      </p:sp>
      <p:sp>
        <p:nvSpPr>
          <p:cNvPr id="8" name="Footer Placeholder 7"/>
          <p:cNvSpPr>
            <a:spLocks noGrp="1"/>
          </p:cNvSpPr>
          <p:nvPr>
            <p:ph type="ftr" sz="quarter" idx="3"/>
          </p:nvPr>
        </p:nvSpPr>
        <p:spPr/>
        <p:txBody>
          <a:bodyPr/>
          <a:lstStyle/>
          <a:p>
            <a:r>
              <a:rPr lang="en-US"/>
              <a:t>Fundamentals of Supply Chain Management – McLaury/Spiegle</a:t>
            </a:r>
            <a:endParaRPr lang="en-US" dirty="0"/>
          </a:p>
        </p:txBody>
      </p:sp>
      <p:sp>
        <p:nvSpPr>
          <p:cNvPr id="9" name="Slide Number Placeholder 8"/>
          <p:cNvSpPr>
            <a:spLocks noGrp="1"/>
          </p:cNvSpPr>
          <p:nvPr>
            <p:ph type="sldNum" sz="quarter" idx="4"/>
          </p:nvPr>
        </p:nvSpPr>
        <p:spPr/>
        <p:txBody>
          <a:bodyPr/>
          <a:lstStyle/>
          <a:p>
            <a:fld id="{E66AA3EA-0569-43EF-BBA3-83FDB109D582}" type="slidenum">
              <a:rPr lang="en-US" smtClean="0"/>
              <a:pPr/>
              <a:t>40</a:t>
            </a:fld>
            <a:endParaRPr lang="en-US" dirty="0"/>
          </a:p>
        </p:txBody>
      </p:sp>
    </p:spTree>
    <p:extLst>
      <p:ext uri="{BB962C8B-B14F-4D97-AF65-F5344CB8AC3E}">
        <p14:creationId xmlns:p14="http://schemas.microsoft.com/office/powerpoint/2010/main" val="682216622"/>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3000" fill="remove" nodeType="withEffect">
                                  <p:stCondLst>
                                    <p:cond delay="0"/>
                                  </p:stCondLst>
                                  <p:childTnLst>
                                    <p:animRot by="120000">
                                      <p:cBhvr>
                                        <p:cTn id="6" dur="500" fill="hold">
                                          <p:stCondLst>
                                            <p:cond delay="0"/>
                                          </p:stCondLst>
                                        </p:cTn>
                                        <p:tgtEl>
                                          <p:spTgt spid="26"/>
                                        </p:tgtEl>
                                        <p:attrNameLst>
                                          <p:attrName>r</p:attrName>
                                        </p:attrNameLst>
                                      </p:cBhvr>
                                    </p:animRot>
                                    <p:animRot by="-240000">
                                      <p:cBhvr>
                                        <p:cTn id="7" dur="1000" fill="hold">
                                          <p:stCondLst>
                                            <p:cond delay="1000"/>
                                          </p:stCondLst>
                                        </p:cTn>
                                        <p:tgtEl>
                                          <p:spTgt spid="26"/>
                                        </p:tgtEl>
                                        <p:attrNameLst>
                                          <p:attrName>r</p:attrName>
                                        </p:attrNameLst>
                                      </p:cBhvr>
                                    </p:animRot>
                                    <p:animRot by="240000">
                                      <p:cBhvr>
                                        <p:cTn id="8" dur="1000" fill="hold">
                                          <p:stCondLst>
                                            <p:cond delay="2000"/>
                                          </p:stCondLst>
                                        </p:cTn>
                                        <p:tgtEl>
                                          <p:spTgt spid="26"/>
                                        </p:tgtEl>
                                        <p:attrNameLst>
                                          <p:attrName>r</p:attrName>
                                        </p:attrNameLst>
                                      </p:cBhvr>
                                    </p:animRot>
                                    <p:animRot by="-240000">
                                      <p:cBhvr>
                                        <p:cTn id="9" dur="1000" fill="hold">
                                          <p:stCondLst>
                                            <p:cond delay="3000"/>
                                          </p:stCondLst>
                                        </p:cTn>
                                        <p:tgtEl>
                                          <p:spTgt spid="26"/>
                                        </p:tgtEl>
                                        <p:attrNameLst>
                                          <p:attrName>r</p:attrName>
                                        </p:attrNameLst>
                                      </p:cBhvr>
                                    </p:animRot>
                                    <p:animRot by="120000">
                                      <p:cBhvr>
                                        <p:cTn id="10" dur="1000" fill="hold">
                                          <p:stCondLst>
                                            <p:cond delay="4000"/>
                                          </p:stCondLst>
                                        </p:cTn>
                                        <p:tgtEl>
                                          <p:spTgt spid="2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752601" y="127660"/>
            <a:ext cx="8621333" cy="496804"/>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defPPr>
              <a:defRPr lang="en-US"/>
            </a:defPPr>
            <a:lvl1pPr eaLnBrk="0" hangingPunct="0">
              <a:lnSpc>
                <a:spcPct val="80000"/>
              </a:lnSpc>
              <a:defRPr sz="3200" b="1">
                <a:solidFill>
                  <a:srgbClr val="923222"/>
                </a:solidFill>
                <a:effectLst>
                  <a:outerShdw blurRad="38100" dist="38100" dir="2700000" algn="tl">
                    <a:srgbClr val="C0C0C0"/>
                  </a:outerShdw>
                </a:effectLst>
                <a:latin typeface="Calibri" panose="020F0502020204030204" pitchFamily="34" charset="0"/>
                <a:cs typeface="Arial" charset="0"/>
              </a:defRPr>
            </a:lvl1pPr>
            <a:lvl2pPr eaLnBrk="0" hangingPunct="0">
              <a:defRPr sz="2800" b="1">
                <a:latin typeface="News Gothic MT" pitchFamily="34" charset="0"/>
              </a:defRPr>
            </a:lvl2pPr>
            <a:lvl3pPr eaLnBrk="0" hangingPunct="0">
              <a:defRPr sz="2800" b="1">
                <a:latin typeface="News Gothic MT" pitchFamily="34" charset="0"/>
              </a:defRPr>
            </a:lvl3pPr>
            <a:lvl4pPr eaLnBrk="0" hangingPunct="0">
              <a:defRPr sz="2800" b="1">
                <a:latin typeface="News Gothic MT" pitchFamily="34" charset="0"/>
              </a:defRPr>
            </a:lvl4pPr>
            <a:lvl5pPr eaLnBrk="0" hangingPunct="0">
              <a:defRPr sz="2800" b="1">
                <a:latin typeface="News Gothic MT" pitchFamily="34" charset="0"/>
              </a:defRPr>
            </a:lvl5pPr>
            <a:lvl6pPr marL="457200" eaLnBrk="0" fontAlgn="base" hangingPunct="0">
              <a:spcBef>
                <a:spcPct val="0"/>
              </a:spcBef>
              <a:spcAft>
                <a:spcPct val="0"/>
              </a:spcAft>
              <a:defRPr sz="2800" b="1">
                <a:latin typeface="News Gothic MT" pitchFamily="34" charset="0"/>
              </a:defRPr>
            </a:lvl6pPr>
            <a:lvl7pPr marL="914400" eaLnBrk="0" fontAlgn="base" hangingPunct="0">
              <a:spcBef>
                <a:spcPct val="0"/>
              </a:spcBef>
              <a:spcAft>
                <a:spcPct val="0"/>
              </a:spcAft>
              <a:defRPr sz="2800" b="1">
                <a:latin typeface="News Gothic MT" pitchFamily="34" charset="0"/>
              </a:defRPr>
            </a:lvl7pPr>
            <a:lvl8pPr marL="1371600" eaLnBrk="0" fontAlgn="base" hangingPunct="0">
              <a:spcBef>
                <a:spcPct val="0"/>
              </a:spcBef>
              <a:spcAft>
                <a:spcPct val="0"/>
              </a:spcAft>
              <a:defRPr sz="2800" b="1">
                <a:latin typeface="News Gothic MT" pitchFamily="34" charset="0"/>
              </a:defRPr>
            </a:lvl8pPr>
            <a:lvl9pPr marL="1828800" eaLnBrk="0" fontAlgn="base" hangingPunct="0">
              <a:spcBef>
                <a:spcPct val="0"/>
              </a:spcBef>
              <a:spcAft>
                <a:spcPct val="0"/>
              </a:spcAft>
              <a:defRPr sz="2800" b="1">
                <a:latin typeface="News Gothic MT" pitchFamily="34" charset="0"/>
              </a:defRPr>
            </a:lvl9pPr>
          </a:lstStyle>
          <a:p>
            <a:r>
              <a:rPr lang="en-US" dirty="0"/>
              <a:t>Benefits of Supply Chain Management </a:t>
            </a:r>
          </a:p>
        </p:txBody>
      </p:sp>
      <p:sp>
        <p:nvSpPr>
          <p:cNvPr id="5" name="Content Placeholder 2"/>
          <p:cNvSpPr txBox="1">
            <a:spLocks/>
          </p:cNvSpPr>
          <p:nvPr/>
        </p:nvSpPr>
        <p:spPr>
          <a:xfrm>
            <a:off x="1752600" y="897467"/>
            <a:ext cx="8686800" cy="5748866"/>
          </a:xfrm>
          <a:prstGeom prst="rect">
            <a:avLst/>
          </a:prstGeom>
        </p:spPr>
        <p:txBody>
          <a:bodyPr>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Improved customer service</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Increased revenue</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Lower costs</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Better asset utilization </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Adds customer value / retain customers</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Minimize delays / shorter lead-times</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Elimination of rush (unplanned) activities</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Reduced uncertainty throughout the supply chain</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Lower inventory levels throughout the supply chain </a:t>
            </a:r>
          </a:p>
          <a:p>
            <a:pPr marL="347663" indent="-347663">
              <a:spcBef>
                <a:spcPts val="600"/>
              </a:spcBef>
              <a:spcAft>
                <a:spcPts val="1000"/>
              </a:spcAft>
              <a:buClr>
                <a:srgbClr val="923222"/>
              </a:buClr>
              <a:buSzPct val="115000"/>
              <a:buFont typeface="Wingdings" panose="05000000000000000000" pitchFamily="2" charset="2"/>
              <a:buChar char="§"/>
              <a:defRPr/>
            </a:pPr>
            <a:r>
              <a:rPr lang="en-US" sz="2400" b="1" dirty="0">
                <a:latin typeface="Calibri" panose="020F0502020204030204" pitchFamily="34" charset="0"/>
              </a:rPr>
              <a:t>Ability to effectively respond to disruptions and conflicts</a:t>
            </a:r>
          </a:p>
        </p:txBody>
      </p:sp>
      <p:sp>
        <p:nvSpPr>
          <p:cNvPr id="2" name="Vertical Scroll 1"/>
          <p:cNvSpPr/>
          <p:nvPr/>
        </p:nvSpPr>
        <p:spPr bwMode="auto">
          <a:xfrm>
            <a:off x="7385304" y="1289304"/>
            <a:ext cx="2852928" cy="2852928"/>
          </a:xfrm>
          <a:prstGeom prst="verticalScroll">
            <a:avLst/>
          </a:prstGeom>
          <a:solidFill>
            <a:srgbClr val="FFF6EB"/>
          </a:solidFill>
          <a:ln w="28575" cap="flat" cmpd="sng" algn="ctr">
            <a:solidFill>
              <a:srgbClr val="923222"/>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91440" rIns="0" bIns="45720" numCol="1" rtlCol="0" anchor="ctr" anchorCtr="1" compatLnSpc="1">
            <a:prstTxWarp prst="textNoShape">
              <a:avLst/>
            </a:prstTxWarp>
          </a:bodyPr>
          <a:lstStyle/>
          <a:p>
            <a:pPr algn="ctr" eaLnBrk="0" hangingPunct="0">
              <a:lnSpc>
                <a:spcPct val="90000"/>
              </a:lnSpc>
            </a:pPr>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Value </a:t>
            </a:r>
          </a:p>
          <a:p>
            <a:pPr algn="ctr" eaLnBrk="0" hangingPunct="0">
              <a:lnSpc>
                <a:spcPct val="90000"/>
              </a:lnSpc>
            </a:pPr>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for both internal </a:t>
            </a:r>
          </a:p>
          <a:p>
            <a:pPr algn="ctr" eaLnBrk="0" hangingPunct="0">
              <a:lnSpc>
                <a:spcPct val="90000"/>
              </a:lnSpc>
            </a:pPr>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and </a:t>
            </a:r>
          </a:p>
          <a:p>
            <a:pPr algn="ctr" eaLnBrk="0" hangingPunct="0">
              <a:lnSpc>
                <a:spcPct val="90000"/>
              </a:lnSpc>
            </a:pPr>
            <a:r>
              <a:rPr lang="en-US" sz="2800" dirty="0">
                <a:solidFill>
                  <a:srgbClr val="923222"/>
                </a:solidFill>
                <a:effectLst>
                  <a:outerShdw blurRad="38100" dist="38100" dir="2700000" algn="tl">
                    <a:srgbClr val="000000">
                      <a:alpha val="43137"/>
                    </a:srgbClr>
                  </a:outerShdw>
                </a:effectLst>
                <a:latin typeface="Calibri" panose="020F0502020204030204" pitchFamily="34" charset="0"/>
              </a:rPr>
              <a:t>external customers</a:t>
            </a:r>
          </a:p>
        </p:txBody>
      </p:sp>
      <p:sp>
        <p:nvSpPr>
          <p:cNvPr id="8" name="Footer Placeholder 7"/>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9" name="Slide Number Placeholder 8"/>
          <p:cNvSpPr>
            <a:spLocks noGrp="1"/>
          </p:cNvSpPr>
          <p:nvPr>
            <p:ph type="sldNum" sz="quarter" idx="4"/>
          </p:nvPr>
        </p:nvSpPr>
        <p:spPr>
          <a:xfrm>
            <a:off x="1609726" y="6604001"/>
            <a:ext cx="193674" cy="174779"/>
          </a:xfrm>
        </p:spPr>
        <p:txBody>
          <a:bodyPr/>
          <a:lstStyle/>
          <a:p>
            <a:fld id="{E66AA3EA-0569-43EF-BBA3-83FDB109D582}" type="slidenum">
              <a:rPr lang="en-US" smtClean="0"/>
              <a:pPr/>
              <a:t>41</a:t>
            </a:fld>
            <a:endParaRPr lang="en-US" dirty="0"/>
          </a:p>
        </p:txBody>
      </p:sp>
    </p:spTree>
    <p:extLst>
      <p:ext uri="{BB962C8B-B14F-4D97-AF65-F5344CB8AC3E}">
        <p14:creationId xmlns:p14="http://schemas.microsoft.com/office/powerpoint/2010/main" val="135727023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remove" grpId="0" nodeType="withEffect">
                                  <p:stCondLst>
                                    <p:cond delay="1000"/>
                                  </p:stCondLst>
                                  <p:childTnLst>
                                    <p:animEffect transition="out" filter="fade">
                                      <p:cBhvr>
                                        <p:cTn id="6" dur="1000" tmFilter="0, 0; .2, .5; .8, .5; 1, 0"/>
                                        <p:tgtEl>
                                          <p:spTgt spid="2"/>
                                        </p:tgtEl>
                                      </p:cBhvr>
                                    </p:animEffect>
                                    <p:animScale>
                                      <p:cBhvr>
                                        <p:cTn id="7"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752600" y="127660"/>
            <a:ext cx="8439150" cy="496804"/>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Who Benefits</a:t>
            </a:r>
          </a:p>
        </p:txBody>
      </p:sp>
      <p:sp>
        <p:nvSpPr>
          <p:cNvPr id="21509" name="Rectangle 3"/>
          <p:cNvSpPr>
            <a:spLocks noGrp="1" noChangeArrowheads="1"/>
          </p:cNvSpPr>
          <p:nvPr>
            <p:ph type="body" idx="1"/>
          </p:nvPr>
        </p:nvSpPr>
        <p:spPr>
          <a:xfrm>
            <a:off x="1752601" y="987552"/>
            <a:ext cx="8678333" cy="5257800"/>
          </a:xfrm>
        </p:spPr>
        <p:txBody>
          <a:bodyPr/>
          <a:lstStyle/>
          <a:p>
            <a:pPr marL="0" lvl="1" indent="0" eaLnBrk="1" hangingPunct="1">
              <a:spcBef>
                <a:spcPts val="1200"/>
              </a:spcBef>
              <a:spcAft>
                <a:spcPts val="1200"/>
              </a:spcAft>
              <a:buNone/>
              <a:defRPr/>
            </a:pPr>
            <a:r>
              <a:rPr lang="en-US" altLang="en-US" sz="2800" dirty="0">
                <a:latin typeface="Calibri" panose="020F0502020204030204" pitchFamily="34" charset="0"/>
                <a:ea typeface="ＭＳ Ｐゴシック" panose="020B0600070205080204" pitchFamily="34" charset="-128"/>
              </a:rPr>
              <a:t>Who benefits the </a:t>
            </a:r>
            <a:r>
              <a:rPr lang="en-US" altLang="en-US" sz="2800" b="1" u="sng" dirty="0">
                <a:solidFill>
                  <a:srgbClr val="923222"/>
                </a:solidFill>
                <a:latin typeface="Calibri" panose="020F0502020204030204" pitchFamily="34" charset="0"/>
                <a:ea typeface="ＭＳ Ｐゴシック" panose="020B0600070205080204" pitchFamily="34" charset="-128"/>
              </a:rPr>
              <a:t>most</a:t>
            </a:r>
            <a:r>
              <a:rPr lang="en-US" altLang="en-US" sz="2800" b="1" dirty="0">
                <a:solidFill>
                  <a:srgbClr val="923222"/>
                </a:solidFill>
                <a:latin typeface="Calibri" panose="020F0502020204030204" pitchFamily="34" charset="0"/>
                <a:ea typeface="ＭＳ Ｐゴシック" panose="020B0600070205080204" pitchFamily="34" charset="-128"/>
              </a:rPr>
              <a:t> </a:t>
            </a:r>
            <a:r>
              <a:rPr lang="en-US" altLang="en-US" sz="2800" dirty="0">
                <a:latin typeface="Calibri" panose="020F0502020204030204" pitchFamily="34" charset="0"/>
                <a:ea typeface="ＭＳ Ｐゴシック" panose="020B0600070205080204" pitchFamily="34" charset="-128"/>
              </a:rPr>
              <a:t>from supply chain management?   </a:t>
            </a:r>
          </a:p>
          <a:p>
            <a:pPr marL="376237" lvl="1" indent="0" eaLnBrk="1" hangingPunct="1">
              <a:spcBef>
                <a:spcPts val="1200"/>
              </a:spcBef>
              <a:spcAft>
                <a:spcPts val="600"/>
              </a:spcAft>
              <a:buNone/>
              <a:defRPr/>
            </a:pPr>
            <a:r>
              <a:rPr lang="en-US" altLang="en-US" sz="2800" dirty="0">
                <a:latin typeface="Calibri" panose="020F0502020204030204" pitchFamily="34" charset="0"/>
                <a:ea typeface="ＭＳ Ｐゴシック" panose="020B0600070205080204" pitchFamily="34" charset="-128"/>
              </a:rPr>
              <a:t>Firms with: </a:t>
            </a:r>
          </a:p>
          <a:p>
            <a:pPr marL="1262063" lvl="2" indent="-576263" eaLnBrk="1" hangingPunct="1">
              <a:spcBef>
                <a:spcPts val="600"/>
              </a:spcBef>
              <a:spcAft>
                <a:spcPts val="600"/>
              </a:spcAft>
              <a:buSzPct val="110000"/>
              <a:buFont typeface="Wingdings" panose="05000000000000000000" pitchFamily="2" charset="2"/>
              <a:buChar char="ü"/>
              <a:defRPr/>
            </a:pPr>
            <a:r>
              <a:rPr lang="en-US" altLang="en-US" sz="2400" kern="1200" dirty="0">
                <a:latin typeface="Calibri" panose="020F0502020204030204" pitchFamily="34" charset="0"/>
                <a:ea typeface="SimSun" pitchFamily="2" charset="-122"/>
                <a:cs typeface="Arial" charset="0"/>
              </a:rPr>
              <a:t>Large inventories</a:t>
            </a:r>
          </a:p>
          <a:p>
            <a:pPr marL="1262063" lvl="2" indent="-576263" eaLnBrk="1" hangingPunct="1">
              <a:spcBef>
                <a:spcPts val="600"/>
              </a:spcBef>
              <a:spcAft>
                <a:spcPts val="600"/>
              </a:spcAft>
              <a:buSzPct val="110000"/>
              <a:buFont typeface="Wingdings" panose="05000000000000000000" pitchFamily="2" charset="2"/>
              <a:buChar char="ü"/>
              <a:defRPr/>
            </a:pPr>
            <a:r>
              <a:rPr lang="en-US" altLang="en-US" sz="2400" kern="1200" dirty="0">
                <a:latin typeface="Calibri" panose="020F0502020204030204" pitchFamily="34" charset="0"/>
                <a:ea typeface="SimSun" pitchFamily="2" charset="-122"/>
                <a:cs typeface="Arial" charset="0"/>
              </a:rPr>
              <a:t>Large number of suppliers</a:t>
            </a:r>
          </a:p>
          <a:p>
            <a:pPr marL="1262063" lvl="2" indent="-576263" eaLnBrk="1" hangingPunct="1">
              <a:spcBef>
                <a:spcPts val="600"/>
              </a:spcBef>
              <a:spcAft>
                <a:spcPts val="600"/>
              </a:spcAft>
              <a:buSzPct val="110000"/>
              <a:buFont typeface="Wingdings" panose="05000000000000000000" pitchFamily="2" charset="2"/>
              <a:buChar char="ü"/>
              <a:defRPr/>
            </a:pPr>
            <a:r>
              <a:rPr lang="en-US" altLang="en-US" sz="2400" kern="1200" dirty="0">
                <a:latin typeface="Calibri" panose="020F0502020204030204" pitchFamily="34" charset="0"/>
                <a:ea typeface="SimSun" pitchFamily="2" charset="-122"/>
                <a:cs typeface="Arial" charset="0"/>
              </a:rPr>
              <a:t>Complex products and/or large number of products</a:t>
            </a:r>
          </a:p>
          <a:p>
            <a:pPr marL="1262063" lvl="2" indent="-576263" eaLnBrk="1" hangingPunct="1">
              <a:spcBef>
                <a:spcPts val="600"/>
              </a:spcBef>
              <a:spcAft>
                <a:spcPts val="600"/>
              </a:spcAft>
              <a:buSzPct val="110000"/>
              <a:buFont typeface="Wingdings" panose="05000000000000000000" pitchFamily="2" charset="2"/>
              <a:buChar char="ü"/>
              <a:defRPr/>
            </a:pPr>
            <a:r>
              <a:rPr lang="en-US" altLang="en-US" sz="2400" kern="1200" dirty="0">
                <a:latin typeface="Calibri" panose="020F0502020204030204" pitchFamily="34" charset="0"/>
                <a:ea typeface="SimSun" pitchFamily="2" charset="-122"/>
                <a:cs typeface="Arial" charset="0"/>
              </a:rPr>
              <a:t>Large purchasing budgets / expenditures</a:t>
            </a:r>
          </a:p>
          <a:p>
            <a:pPr marL="0" lvl="1" indent="0" eaLnBrk="1" hangingPunct="1">
              <a:spcBef>
                <a:spcPts val="2400"/>
              </a:spcBef>
              <a:spcAft>
                <a:spcPts val="1200"/>
              </a:spcAft>
              <a:buSzPct val="110000"/>
              <a:buNone/>
              <a:defRPr/>
            </a:pPr>
            <a:r>
              <a:rPr lang="en-US" altLang="en-US" sz="2400" b="1" u="sng" kern="1200" dirty="0">
                <a:solidFill>
                  <a:srgbClr val="923222"/>
                </a:solidFill>
                <a:latin typeface="Calibri" panose="020F0502020204030204" pitchFamily="34" charset="0"/>
                <a:ea typeface="SimSun" pitchFamily="2" charset="-122"/>
                <a:cs typeface="Arial" charset="0"/>
              </a:rPr>
              <a:t>NOTE</a:t>
            </a:r>
            <a:r>
              <a:rPr lang="en-US" altLang="en-US" sz="2400" kern="1200" dirty="0">
                <a:latin typeface="Calibri" panose="020F0502020204030204" pitchFamily="34" charset="0"/>
                <a:ea typeface="SimSun" pitchFamily="2" charset="-122"/>
                <a:cs typeface="Arial" charset="0"/>
              </a:rPr>
              <a:t>:  That is </a:t>
            </a:r>
            <a:r>
              <a:rPr lang="en-US" altLang="en-US" sz="2400" b="1" u="sng" kern="1200" dirty="0">
                <a:latin typeface="Calibri" panose="020F0502020204030204" pitchFamily="34" charset="0"/>
                <a:ea typeface="SimSun" pitchFamily="2" charset="-122"/>
                <a:cs typeface="Arial" charset="0"/>
              </a:rPr>
              <a:t>NOT</a:t>
            </a:r>
            <a:r>
              <a:rPr lang="en-US" altLang="en-US" sz="2400" kern="1200" dirty="0">
                <a:latin typeface="Calibri" panose="020F0502020204030204" pitchFamily="34" charset="0"/>
                <a:ea typeface="SimSun" pitchFamily="2" charset="-122"/>
                <a:cs typeface="Arial" charset="0"/>
              </a:rPr>
              <a:t> to say that smaller companies don’t benefit from supply chain management as well, just that larger companies with more suppliers and more complex product portfolios generally benefit more.</a:t>
            </a:r>
          </a:p>
        </p:txBody>
      </p:sp>
      <p:sp>
        <p:nvSpPr>
          <p:cNvPr id="5" name="Footer Placeholder 4"/>
          <p:cNvSpPr>
            <a:spLocks noGrp="1"/>
          </p:cNvSpPr>
          <p:nvPr>
            <p:ph type="ftr" sz="quarter" idx="3"/>
          </p:nvPr>
        </p:nvSpPr>
        <p:spPr>
          <a:xfrm>
            <a:off x="1811867" y="6612468"/>
            <a:ext cx="3335867" cy="169333"/>
          </a:xfrm>
        </p:spPr>
        <p:txBody>
          <a:bodyPr/>
          <a:lstStyle/>
          <a:p>
            <a:r>
              <a:rPr lang="en-US"/>
              <a:t>Fundamentals of Supply Chain Management – McLaury/Spiegle</a:t>
            </a:r>
            <a:endParaRPr lang="en-US" dirty="0"/>
          </a:p>
        </p:txBody>
      </p:sp>
      <p:sp>
        <p:nvSpPr>
          <p:cNvPr id="6" name="Slide Number Placeholder 5"/>
          <p:cNvSpPr>
            <a:spLocks noGrp="1"/>
          </p:cNvSpPr>
          <p:nvPr>
            <p:ph type="sldNum" sz="quarter" idx="4"/>
          </p:nvPr>
        </p:nvSpPr>
        <p:spPr>
          <a:xfrm>
            <a:off x="1609726" y="6604001"/>
            <a:ext cx="193674" cy="174779"/>
          </a:xfrm>
        </p:spPr>
        <p:txBody>
          <a:bodyPr/>
          <a:lstStyle/>
          <a:p>
            <a:fld id="{E66AA3EA-0569-43EF-BBA3-83FDB109D582}" type="slidenum">
              <a:rPr lang="en-US" smtClean="0"/>
              <a:pPr/>
              <a:t>42</a:t>
            </a:fld>
            <a:endParaRPr lang="en-US" dirty="0"/>
          </a:p>
        </p:txBody>
      </p:sp>
    </p:spTree>
    <p:extLst>
      <p:ext uri="{BB962C8B-B14F-4D97-AF65-F5344CB8AC3E}">
        <p14:creationId xmlns:p14="http://schemas.microsoft.com/office/powerpoint/2010/main" val="2708233538"/>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509">
                                            <p:txEl>
                                              <p:pRg st="1" end="1"/>
                                            </p:txEl>
                                          </p:spTgt>
                                        </p:tgtEl>
                                        <p:attrNameLst>
                                          <p:attrName>style.visibility</p:attrName>
                                        </p:attrNameLst>
                                      </p:cBhvr>
                                      <p:to>
                                        <p:strVal val="visible"/>
                                      </p:to>
                                    </p:set>
                                    <p:anim calcmode="lin" valueType="num">
                                      <p:cBhvr additive="base">
                                        <p:cTn id="7" dur="500" fill="hold"/>
                                        <p:tgtEl>
                                          <p:spTgt spid="2150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509">
                                            <p:txEl>
                                              <p:pRg st="2" end="2"/>
                                            </p:txEl>
                                          </p:spTgt>
                                        </p:tgtEl>
                                        <p:attrNameLst>
                                          <p:attrName>style.visibility</p:attrName>
                                        </p:attrNameLst>
                                      </p:cBhvr>
                                      <p:to>
                                        <p:strVal val="visible"/>
                                      </p:to>
                                    </p:set>
                                    <p:anim calcmode="lin" valueType="num">
                                      <p:cBhvr additive="base">
                                        <p:cTn id="11" dur="500" fill="hold"/>
                                        <p:tgtEl>
                                          <p:spTgt spid="2150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150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1509">
                                            <p:txEl>
                                              <p:pRg st="3" end="3"/>
                                            </p:txEl>
                                          </p:spTgt>
                                        </p:tgtEl>
                                        <p:attrNameLst>
                                          <p:attrName>style.visibility</p:attrName>
                                        </p:attrNameLst>
                                      </p:cBhvr>
                                      <p:to>
                                        <p:strVal val="visible"/>
                                      </p:to>
                                    </p:set>
                                    <p:anim calcmode="lin" valueType="num">
                                      <p:cBhvr additive="base">
                                        <p:cTn id="15" dur="500" fill="hold"/>
                                        <p:tgtEl>
                                          <p:spTgt spid="2150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150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1509">
                                            <p:txEl>
                                              <p:pRg st="4" end="4"/>
                                            </p:txEl>
                                          </p:spTgt>
                                        </p:tgtEl>
                                        <p:attrNameLst>
                                          <p:attrName>style.visibility</p:attrName>
                                        </p:attrNameLst>
                                      </p:cBhvr>
                                      <p:to>
                                        <p:strVal val="visible"/>
                                      </p:to>
                                    </p:set>
                                    <p:anim calcmode="lin" valueType="num">
                                      <p:cBhvr additive="base">
                                        <p:cTn id="19" dur="500" fill="hold"/>
                                        <p:tgtEl>
                                          <p:spTgt spid="2150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1509">
                                            <p:txEl>
                                              <p:pRg st="5" end="5"/>
                                            </p:txEl>
                                          </p:spTgt>
                                        </p:tgtEl>
                                        <p:attrNameLst>
                                          <p:attrName>style.visibility</p:attrName>
                                        </p:attrNameLst>
                                      </p:cBhvr>
                                      <p:to>
                                        <p:strVal val="visible"/>
                                      </p:to>
                                    </p:set>
                                    <p:anim calcmode="lin" valueType="num">
                                      <p:cBhvr additive="base">
                                        <p:cTn id="23" dur="500" fill="hold"/>
                                        <p:tgtEl>
                                          <p:spTgt spid="2150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5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1509">
                                            <p:txEl>
                                              <p:pRg st="6" end="6"/>
                                            </p:txEl>
                                          </p:spTgt>
                                        </p:tgtEl>
                                        <p:attrNameLst>
                                          <p:attrName>style.visibility</p:attrName>
                                        </p:attrNameLst>
                                      </p:cBhvr>
                                      <p:to>
                                        <p:strVal val="visible"/>
                                      </p:to>
                                    </p:set>
                                    <p:anim calcmode="lin" valueType="num">
                                      <p:cBhvr additive="base">
                                        <p:cTn id="29" dur="500" fill="hold"/>
                                        <p:tgtEl>
                                          <p:spTgt spid="21509">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50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122B2-7351-85DC-593C-F3C4E84E355C}"/>
              </a:ext>
            </a:extLst>
          </p:cNvPr>
          <p:cNvSpPr>
            <a:spLocks noGrp="1"/>
          </p:cNvSpPr>
          <p:nvPr>
            <p:ph type="title"/>
          </p:nvPr>
        </p:nvSpPr>
        <p:spPr/>
        <p:txBody>
          <a:bodyPr/>
          <a:lstStyle/>
          <a:p>
            <a:r>
              <a:rPr lang="en-US" dirty="0"/>
              <a:t>Breaking down Silos</a:t>
            </a:r>
            <a:br>
              <a:rPr lang="en-US" dirty="0"/>
            </a:br>
            <a:endParaRPr lang="en-US" dirty="0"/>
          </a:p>
        </p:txBody>
      </p:sp>
      <p:sp>
        <p:nvSpPr>
          <p:cNvPr id="3" name="Content Placeholder 2">
            <a:extLst>
              <a:ext uri="{FF2B5EF4-FFF2-40B4-BE49-F238E27FC236}">
                <a16:creationId xmlns:a16="http://schemas.microsoft.com/office/drawing/2014/main" id="{54916C47-FCE1-34A0-32F6-7E1073229C87}"/>
              </a:ext>
            </a:extLst>
          </p:cNvPr>
          <p:cNvSpPr>
            <a:spLocks noGrp="1"/>
          </p:cNvSpPr>
          <p:nvPr>
            <p:ph idx="1"/>
          </p:nvPr>
        </p:nvSpPr>
        <p:spPr/>
        <p:txBody>
          <a:bodyPr/>
          <a:lstStyle/>
          <a:p>
            <a:r>
              <a:rPr lang="en-US" dirty="0">
                <a:hlinkClick r:id="rId2"/>
              </a:rPr>
              <a:t>https://www.youtube.com/watch?v=nwqROZPi_-0</a:t>
            </a:r>
            <a:endParaRPr lang="en-US" dirty="0"/>
          </a:p>
          <a:p>
            <a:endParaRPr lang="en-US" dirty="0"/>
          </a:p>
        </p:txBody>
      </p:sp>
      <p:sp>
        <p:nvSpPr>
          <p:cNvPr id="4" name="Slide Number Placeholder 3">
            <a:extLst>
              <a:ext uri="{FF2B5EF4-FFF2-40B4-BE49-F238E27FC236}">
                <a16:creationId xmlns:a16="http://schemas.microsoft.com/office/drawing/2014/main" id="{6D0A562E-8F59-B3EC-8F77-1674B94E9DB8}"/>
              </a:ext>
            </a:extLst>
          </p:cNvPr>
          <p:cNvSpPr>
            <a:spLocks noGrp="1"/>
          </p:cNvSpPr>
          <p:nvPr>
            <p:ph type="sldNum" sz="quarter" idx="4"/>
          </p:nvPr>
        </p:nvSpPr>
        <p:spPr/>
        <p:txBody>
          <a:bodyPr/>
          <a:lstStyle/>
          <a:p>
            <a:fld id="{E66AA3EA-0569-43EF-BBA3-83FDB109D582}" type="slidenum">
              <a:rPr lang="en-US" smtClean="0"/>
              <a:pPr/>
              <a:t>43</a:t>
            </a:fld>
            <a:endParaRPr lang="en-US" dirty="0"/>
          </a:p>
        </p:txBody>
      </p:sp>
      <p:sp>
        <p:nvSpPr>
          <p:cNvPr id="5" name="Footer Placeholder 4">
            <a:extLst>
              <a:ext uri="{FF2B5EF4-FFF2-40B4-BE49-F238E27FC236}">
                <a16:creationId xmlns:a16="http://schemas.microsoft.com/office/drawing/2014/main" id="{D3C8202A-AC91-F76F-B46F-7C259F7A0538}"/>
              </a:ext>
            </a:extLst>
          </p:cNvPr>
          <p:cNvSpPr>
            <a:spLocks noGrp="1"/>
          </p:cNvSpPr>
          <p:nvPr>
            <p:ph type="ftr" sz="quarter" idx="3"/>
          </p:nvPr>
        </p:nvSpPr>
        <p:spPr/>
        <p:txBody>
          <a:bodyPr/>
          <a:lstStyle/>
          <a:p>
            <a:r>
              <a:rPr lang="en-US"/>
              <a:t>Fundamentals of Supply Chain Management – McLaury/Spiegle</a:t>
            </a:r>
            <a:endParaRPr lang="en-US" dirty="0"/>
          </a:p>
        </p:txBody>
      </p:sp>
    </p:spTree>
    <p:extLst>
      <p:ext uri="{BB962C8B-B14F-4D97-AF65-F5344CB8AC3E}">
        <p14:creationId xmlns:p14="http://schemas.microsoft.com/office/powerpoint/2010/main" val="114987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752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alt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Warehousing</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314" r="5945" b="5300"/>
          <a:stretch/>
        </p:blipFill>
        <p:spPr>
          <a:xfrm>
            <a:off x="3825657" y="1849966"/>
            <a:ext cx="4997887" cy="3355834"/>
          </a:xfrm>
          <a:prstGeom prst="rect">
            <a:avLst/>
          </a:prstGeom>
        </p:spPr>
      </p:pic>
      <p:sp>
        <p:nvSpPr>
          <p:cNvPr id="7" name="Rectangle 3"/>
          <p:cNvSpPr txBox="1">
            <a:spLocks noChangeArrowheads="1"/>
          </p:cNvSpPr>
          <p:nvPr/>
        </p:nvSpPr>
        <p:spPr bwMode="auto">
          <a:xfrm>
            <a:off x="1752600" y="900544"/>
            <a:ext cx="8763000" cy="81395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nSpc>
                <a:spcPct val="90000"/>
              </a:lnSpc>
              <a:spcBef>
                <a:spcPts val="600"/>
              </a:spcBef>
              <a:spcAft>
                <a:spcPts val="600"/>
              </a:spcAft>
              <a:buClr>
                <a:srgbClr val="923222"/>
              </a:buClr>
              <a:buSzPct val="115000"/>
              <a:buNone/>
            </a:pPr>
            <a:r>
              <a:rPr lang="en-US" altLang="en-US" sz="2800" b="1" u="sng" kern="0" dirty="0">
                <a:latin typeface="Calibri" panose="020F0502020204030204" pitchFamily="34" charset="0"/>
                <a:ea typeface="ＭＳ Ｐゴシック" panose="020B0600070205080204" pitchFamily="34" charset="-128"/>
              </a:rPr>
              <a:t>Warehouse</a:t>
            </a:r>
            <a:r>
              <a:rPr lang="en-US" altLang="en-US" sz="2800" kern="0" dirty="0">
                <a:latin typeface="Calibri" panose="020F0502020204030204" pitchFamily="34" charset="0"/>
                <a:ea typeface="ＭＳ Ｐゴシック" panose="020B0600070205080204" pitchFamily="34" charset="-128"/>
              </a:rPr>
              <a:t>: Facility </a:t>
            </a:r>
            <a:r>
              <a:rPr lang="en-US" altLang="en-US" sz="2800" dirty="0">
                <a:latin typeface="Calibri" panose="020F0502020204030204" pitchFamily="34" charset="0"/>
                <a:ea typeface="ＭＳ Ｐゴシック" panose="020B0600070205080204" pitchFamily="34" charset="-128"/>
              </a:rPr>
              <a:t>that allows a company to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store</a:t>
            </a:r>
            <a:r>
              <a:rPr lang="en-US" altLang="en-US" sz="2800" dirty="0">
                <a:latin typeface="Calibri" panose="020F0502020204030204" pitchFamily="34" charset="0"/>
                <a:ea typeface="ＭＳ Ｐゴシック" panose="020B0600070205080204" pitchFamily="34" charset="-128"/>
              </a:rPr>
              <a:t> materials and finished products</a:t>
            </a:r>
            <a:r>
              <a:rPr lang="en-US" altLang="en-US" sz="2800" kern="0" dirty="0">
                <a:latin typeface="Calibri" panose="020F0502020204030204" pitchFamily="34" charset="0"/>
                <a:ea typeface="ＭＳ Ｐゴシック" panose="020B0600070205080204" pitchFamily="34" charset="-128"/>
              </a:rPr>
              <a:t>. </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902700" y="3907367"/>
            <a:ext cx="1409096" cy="1232959"/>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05684" y="3725038"/>
            <a:ext cx="1586259" cy="1312629"/>
          </a:xfrm>
          <a:prstGeom prst="rect">
            <a:avLst/>
          </a:prstGeom>
        </p:spPr>
      </p:pic>
      <p:sp>
        <p:nvSpPr>
          <p:cNvPr id="10" name="Rectangle 3"/>
          <p:cNvSpPr txBox="1">
            <a:spLocks noChangeArrowheads="1"/>
          </p:cNvSpPr>
          <p:nvPr/>
        </p:nvSpPr>
        <p:spPr bwMode="auto">
          <a:xfrm>
            <a:off x="1752600" y="5275789"/>
            <a:ext cx="8915400" cy="129857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nSpc>
                <a:spcPct val="90000"/>
              </a:lnSpc>
              <a:spcBef>
                <a:spcPts val="600"/>
              </a:spcBef>
              <a:spcAft>
                <a:spcPts val="600"/>
              </a:spcAft>
              <a:buClr>
                <a:srgbClr val="923222"/>
              </a:buClr>
              <a:buSzPct val="115000"/>
              <a:buNone/>
            </a:pPr>
            <a:r>
              <a:rPr lang="en-US" altLang="en-US" sz="2800" b="1" u="sng" dirty="0">
                <a:latin typeface="Calibri" panose="020F0502020204030204" pitchFamily="34" charset="0"/>
                <a:ea typeface="ＭＳ Ｐゴシック" panose="020B0600070205080204" pitchFamily="34" charset="-128"/>
              </a:rPr>
              <a:t>Warehousing</a:t>
            </a:r>
            <a:r>
              <a:rPr lang="en-US" altLang="en-US" sz="2800" dirty="0">
                <a:latin typeface="Calibri" panose="020F0502020204030204" pitchFamily="34" charset="0"/>
                <a:ea typeface="ＭＳ Ｐゴシック" panose="020B0600070205080204" pitchFamily="34" charset="-128"/>
              </a:rPr>
              <a:t>: </a:t>
            </a:r>
            <a:r>
              <a:rPr lang="en-US" altLang="en-US" sz="2800" kern="0" dirty="0">
                <a:latin typeface="Calibri" panose="020F0502020204030204" pitchFamily="34" charset="0"/>
                <a:ea typeface="ＭＳ Ｐゴシック" panose="020B0600070205080204" pitchFamily="34" charset="-128"/>
              </a:rPr>
              <a:t>Function that allows a company to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receive</a:t>
            </a:r>
            <a:r>
              <a:rPr lang="en-US" altLang="en-US" sz="2800" kern="0" dirty="0">
                <a:latin typeface="Calibri" panose="020F0502020204030204" pitchFamily="34" charset="0"/>
                <a:ea typeface="ＭＳ Ｐゴシック" panose="020B0600070205080204" pitchFamily="34" charset="-128"/>
              </a:rPr>
              <a:t>,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store</a:t>
            </a:r>
            <a:r>
              <a:rPr lang="en-US" altLang="en-US" sz="2800" kern="0" dirty="0">
                <a:latin typeface="Calibri" panose="020F0502020204030204" pitchFamily="34" charset="0"/>
                <a:ea typeface="ＭＳ Ｐゴシック" panose="020B0600070205080204" pitchFamily="34" charset="-128"/>
              </a:rPr>
              <a:t>,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withdraw</a:t>
            </a:r>
            <a:r>
              <a:rPr lang="en-US" altLang="en-US" sz="2800" kern="0" dirty="0">
                <a:latin typeface="Calibri" panose="020F0502020204030204" pitchFamily="34" charset="0"/>
                <a:ea typeface="ＭＳ Ｐゴシック" panose="020B0600070205080204" pitchFamily="34" charset="-128"/>
              </a:rPr>
              <a:t>,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package</a:t>
            </a:r>
            <a:r>
              <a:rPr lang="en-US" altLang="en-US" sz="2800" kern="0" dirty="0">
                <a:latin typeface="Calibri" panose="020F0502020204030204" pitchFamily="34" charset="0"/>
                <a:ea typeface="ＭＳ Ｐゴシック" panose="020B0600070205080204" pitchFamily="34" charset="-128"/>
              </a:rPr>
              <a:t>, and </a:t>
            </a:r>
            <a:r>
              <a:rPr lang="en-US" altLang="en-US" sz="2800" b="1"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ship </a:t>
            </a:r>
            <a:r>
              <a:rPr lang="en-US" altLang="en-US" sz="2800" kern="0" dirty="0">
                <a:latin typeface="Calibri" panose="020F0502020204030204" pitchFamily="34" charset="0"/>
                <a:ea typeface="ＭＳ Ｐゴシック" panose="020B0600070205080204" pitchFamily="34" charset="-128"/>
              </a:rPr>
              <a:t>items to a manufacturing location, or finished products to a customer</a:t>
            </a:r>
          </a:p>
          <a:p>
            <a:pPr marL="0" lvl="1" indent="0">
              <a:lnSpc>
                <a:spcPct val="90000"/>
              </a:lnSpc>
              <a:spcBef>
                <a:spcPts val="600"/>
              </a:spcBef>
              <a:spcAft>
                <a:spcPts val="600"/>
              </a:spcAft>
              <a:buClr>
                <a:srgbClr val="923222"/>
              </a:buClr>
              <a:buSzPct val="115000"/>
              <a:buNone/>
            </a:pPr>
            <a:endParaRPr lang="en-US" altLang="en-US" sz="2800" kern="0" dirty="0">
              <a:latin typeface="Calibri" panose="020F0502020204030204" pitchFamily="34" charset="0"/>
              <a:ea typeface="ＭＳ Ｐゴシック" panose="020B0600070205080204" pitchFamily="34" charset="-128"/>
            </a:endParaRPr>
          </a:p>
        </p:txBody>
      </p:sp>
      <p:sp>
        <p:nvSpPr>
          <p:cNvPr id="11" name="Rectangle 3"/>
          <p:cNvSpPr txBox="1">
            <a:spLocks noChangeArrowheads="1"/>
          </p:cNvSpPr>
          <p:nvPr/>
        </p:nvSpPr>
        <p:spPr bwMode="auto">
          <a:xfrm>
            <a:off x="1752600" y="3018894"/>
            <a:ext cx="1485900" cy="54557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0">
              <a:lnSpc>
                <a:spcPct val="90000"/>
              </a:lnSpc>
              <a:spcBef>
                <a:spcPts val="600"/>
              </a:spcBef>
              <a:spcAft>
                <a:spcPts val="600"/>
              </a:spcAft>
              <a:buClr>
                <a:srgbClr val="923222"/>
              </a:buClr>
              <a:buSzPct val="115000"/>
              <a:buNone/>
            </a:pPr>
            <a:r>
              <a:rPr lang="en-US" altLang="en-US" sz="2800" dirty="0">
                <a:latin typeface="Calibri" panose="020F0502020204030204" pitchFamily="34" charset="0"/>
                <a:ea typeface="ＭＳ Ｐゴシック" panose="020B0600070205080204" pitchFamily="34" charset="-128"/>
              </a:rPr>
              <a:t>And .  .  .</a:t>
            </a:r>
            <a:endParaRPr lang="en-US" altLang="en-US" sz="2800" kern="0" dirty="0">
              <a:latin typeface="Calibri" panose="020F0502020204030204" pitchFamily="34" charset="0"/>
              <a:ea typeface="ＭＳ Ｐゴシック" panose="020B0600070205080204" pitchFamily="34" charset="-128"/>
            </a:endParaRPr>
          </a:p>
        </p:txBody>
      </p:sp>
      <p:sp>
        <p:nvSpPr>
          <p:cNvPr id="3" name="TextBox 2"/>
          <p:cNvSpPr txBox="1"/>
          <p:nvPr/>
        </p:nvSpPr>
        <p:spPr>
          <a:xfrm>
            <a:off x="6835778" y="1345168"/>
            <a:ext cx="2613023" cy="369332"/>
          </a:xfrm>
          <a:prstGeom prst="rect">
            <a:avLst/>
          </a:prstGeom>
          <a:noFill/>
        </p:spPr>
        <p:txBody>
          <a:bodyPr wrap="none" rtlCol="0">
            <a:spAutoFit/>
          </a:bodyPr>
          <a:lstStyle/>
          <a:p>
            <a:r>
              <a:rPr lang="en-US" sz="1800" i="1" dirty="0">
                <a:solidFill>
                  <a:srgbClr val="923222"/>
                </a:solidFill>
                <a:latin typeface="Calibri" panose="020F0502020204030204" pitchFamily="34" charset="0"/>
              </a:rPr>
              <a:t>(Short-term </a:t>
            </a:r>
            <a:r>
              <a:rPr lang="en-US" sz="1800" i="1" u="sng" dirty="0">
                <a:solidFill>
                  <a:srgbClr val="923222"/>
                </a:solidFill>
                <a:latin typeface="Calibri" panose="020F0502020204030204" pitchFamily="34" charset="0"/>
              </a:rPr>
              <a:t>or</a:t>
            </a:r>
            <a:r>
              <a:rPr lang="en-US" sz="1800" i="1" dirty="0">
                <a:solidFill>
                  <a:srgbClr val="923222"/>
                </a:solidFill>
                <a:latin typeface="Calibri" panose="020F0502020204030204" pitchFamily="34" charset="0"/>
              </a:rPr>
              <a:t> Long-term)</a:t>
            </a:r>
          </a:p>
        </p:txBody>
      </p:sp>
      <p:sp>
        <p:nvSpPr>
          <p:cNvPr id="13" name="Slide Number Placeholder 12"/>
          <p:cNvSpPr>
            <a:spLocks noGrp="1"/>
          </p:cNvSpPr>
          <p:nvPr>
            <p:ph type="sldNum" sz="quarter" idx="4"/>
          </p:nvPr>
        </p:nvSpPr>
        <p:spPr>
          <a:xfrm>
            <a:off x="1609726" y="6604001"/>
            <a:ext cx="193674" cy="174779"/>
          </a:xfrm>
        </p:spPr>
        <p:txBody>
          <a:bodyPr/>
          <a:lstStyle/>
          <a:p>
            <a:fld id="{E66AA3EA-0569-43EF-BBA3-83FDB109D582}" type="slidenum">
              <a:rPr lang="en-US" smtClean="0"/>
              <a:pPr/>
              <a:t>5</a:t>
            </a:fld>
            <a:endParaRPr lang="en-US" dirty="0"/>
          </a:p>
        </p:txBody>
      </p:sp>
    </p:spTree>
    <p:extLst>
      <p:ext uri="{BB962C8B-B14F-4D97-AF65-F5344CB8AC3E}">
        <p14:creationId xmlns:p14="http://schemas.microsoft.com/office/powerpoint/2010/main" val="2698461581"/>
      </p:ext>
    </p:extLst>
  </p:cSld>
  <p:clrMapOvr>
    <a:masterClrMapping/>
  </p:clrMapOvr>
  <p:transition spd="slow">
    <p:pull dir="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32598"/>
            <a:ext cx="8439150" cy="496804"/>
          </a:xfrm>
          <a:noFill/>
          <a:ln w="9525">
            <a:noFill/>
            <a:miter lim="800000"/>
            <a:headEnd/>
            <a:tailEnd/>
          </a:ln>
        </p:spPr>
        <p:txBody>
          <a:bodyPr vert="horz" wrap="square" lIns="92075" tIns="46038" rIns="92075" bIns="46038" numCol="1" anchor="ctr"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Transportation</a:t>
            </a:r>
          </a:p>
        </p:txBody>
      </p:sp>
      <p:sp>
        <p:nvSpPr>
          <p:cNvPr id="3" name="Content Placeholder 2"/>
          <p:cNvSpPr>
            <a:spLocks noGrp="1"/>
          </p:cNvSpPr>
          <p:nvPr>
            <p:ph idx="1"/>
          </p:nvPr>
        </p:nvSpPr>
        <p:spPr>
          <a:xfrm>
            <a:off x="1752600" y="939800"/>
            <a:ext cx="3124200" cy="4761346"/>
          </a:xfrm>
        </p:spPr>
        <p:txBody>
          <a:bodyPr/>
          <a:lstStyle/>
          <a:p>
            <a:pPr marL="628650" lvl="1" indent="-514350">
              <a:spcBef>
                <a:spcPts val="1800"/>
              </a:spcBef>
              <a:spcAft>
                <a:spcPts val="2400"/>
              </a:spcAft>
              <a:buClr>
                <a:srgbClr val="923222"/>
              </a:buClr>
              <a:buSzPct val="110000"/>
              <a:buFont typeface="+mj-lt"/>
              <a:buAutoNum type="arabicPeriod"/>
            </a:pPr>
            <a:r>
              <a:rPr lang="en-US" sz="2800" dirty="0">
                <a:latin typeface="Calibri" panose="020F0502020204030204" pitchFamily="34" charset="0"/>
                <a:ea typeface="ＭＳ Ｐゴシック" panose="020B0600070205080204" pitchFamily="34" charset="-128"/>
              </a:rPr>
              <a:t>Truck</a:t>
            </a:r>
          </a:p>
          <a:p>
            <a:pPr marL="628650" lvl="1" indent="-514350">
              <a:spcBef>
                <a:spcPts val="1800"/>
              </a:spcBef>
              <a:spcAft>
                <a:spcPts val="2400"/>
              </a:spcAft>
              <a:buClr>
                <a:srgbClr val="923222"/>
              </a:buClr>
              <a:buSzPct val="110000"/>
              <a:buFont typeface="+mj-lt"/>
              <a:buAutoNum type="arabicPeriod"/>
            </a:pPr>
            <a:r>
              <a:rPr lang="en-US" sz="2800" dirty="0">
                <a:latin typeface="Calibri" panose="020F0502020204030204" pitchFamily="34" charset="0"/>
                <a:ea typeface="ＭＳ Ｐゴシック" panose="020B0600070205080204" pitchFamily="34" charset="-128"/>
              </a:rPr>
              <a:t>Rail</a:t>
            </a:r>
          </a:p>
          <a:p>
            <a:pPr marL="628650" lvl="1" indent="-514350">
              <a:spcBef>
                <a:spcPts val="1800"/>
              </a:spcBef>
              <a:spcAft>
                <a:spcPts val="2400"/>
              </a:spcAft>
              <a:buClr>
                <a:srgbClr val="923222"/>
              </a:buClr>
              <a:buSzPct val="110000"/>
              <a:buFont typeface="+mj-lt"/>
              <a:buAutoNum type="arabicPeriod"/>
            </a:pPr>
            <a:r>
              <a:rPr lang="en-US" sz="2800" dirty="0">
                <a:latin typeface="Calibri" panose="020F0502020204030204" pitchFamily="34" charset="0"/>
                <a:ea typeface="ＭＳ Ｐゴシック" panose="020B0600070205080204" pitchFamily="34" charset="-128"/>
              </a:rPr>
              <a:t>Air</a:t>
            </a:r>
          </a:p>
          <a:p>
            <a:pPr marL="628650" lvl="1" indent="-514350">
              <a:spcBef>
                <a:spcPts val="1800"/>
              </a:spcBef>
              <a:spcAft>
                <a:spcPts val="2400"/>
              </a:spcAft>
              <a:buClr>
                <a:srgbClr val="923222"/>
              </a:buClr>
              <a:buSzPct val="110000"/>
              <a:buFont typeface="+mj-lt"/>
              <a:buAutoNum type="arabicPeriod"/>
            </a:pPr>
            <a:r>
              <a:rPr lang="en-US" sz="2800" dirty="0">
                <a:latin typeface="Calibri" panose="020F0502020204030204" pitchFamily="34" charset="0"/>
                <a:ea typeface="ＭＳ Ｐゴシック" panose="020B0600070205080204" pitchFamily="34" charset="-128"/>
              </a:rPr>
              <a:t>Pipeline</a:t>
            </a:r>
          </a:p>
          <a:p>
            <a:pPr marL="628650" lvl="1" indent="-514350">
              <a:spcBef>
                <a:spcPts val="1800"/>
              </a:spcBef>
              <a:spcAft>
                <a:spcPts val="2400"/>
              </a:spcAft>
              <a:buClr>
                <a:srgbClr val="923222"/>
              </a:buClr>
              <a:buSzPct val="110000"/>
              <a:buFont typeface="+mj-lt"/>
              <a:buAutoNum type="arabicPeriod"/>
            </a:pPr>
            <a:r>
              <a:rPr lang="en-US" sz="2800" dirty="0">
                <a:latin typeface="Calibri" panose="020F0502020204030204" pitchFamily="34" charset="0"/>
                <a:ea typeface="ＭＳ Ｐゴシック" panose="020B0600070205080204" pitchFamily="34" charset="-128"/>
              </a:rPr>
              <a:t>Water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826934" y="829735"/>
            <a:ext cx="2565400" cy="1279493"/>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8778" t="8222" r="11999" b="20815"/>
          <a:stretch/>
        </p:blipFill>
        <p:spPr>
          <a:xfrm>
            <a:off x="3903134" y="3911042"/>
            <a:ext cx="2328335" cy="1564197"/>
          </a:xfrm>
          <a:prstGeom prst="rect">
            <a:avLst/>
          </a:prstGeom>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667" r="554" b="14444"/>
          <a:stretch/>
        </p:blipFill>
        <p:spPr>
          <a:xfrm>
            <a:off x="7290682" y="1498599"/>
            <a:ext cx="2882019" cy="1024468"/>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6622" t="9466" r="13556" b="24045"/>
          <a:stretch/>
        </p:blipFill>
        <p:spPr>
          <a:xfrm>
            <a:off x="3826934" y="2446623"/>
            <a:ext cx="2480734" cy="1033179"/>
          </a:xfrm>
          <a:prstGeom prst="rect">
            <a:avLst/>
          </a:prstGeom>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5342" t="67521" r="71581" b="6410"/>
          <a:stretch/>
        </p:blipFill>
        <p:spPr>
          <a:xfrm>
            <a:off x="9601200" y="3564469"/>
            <a:ext cx="607102" cy="685799"/>
          </a:xfrm>
          <a:prstGeom prst="rect">
            <a:avLst/>
          </a:prstGeom>
        </p:spPr>
      </p:pic>
      <p:pic>
        <p:nvPicPr>
          <p:cNvPr id="12" name="Picture 11"/>
          <p:cNvPicPr>
            <a:picLocks noChangeAspect="1"/>
          </p:cNvPicPr>
          <p:nvPr/>
        </p:nvPicPr>
        <p:blipFill rotWithShape="1">
          <a:blip r:embed="rId7" cstate="print">
            <a:extLst>
              <a:ext uri="{28A0092B-C50C-407E-A947-70E740481C1C}">
                <a14:useLocalDpi xmlns:a14="http://schemas.microsoft.com/office/drawing/2010/main" val="0"/>
              </a:ext>
            </a:extLst>
          </a:blip>
          <a:srcRect l="4445" t="1151" r="2888" b="20008"/>
          <a:stretch/>
        </p:blipFill>
        <p:spPr>
          <a:xfrm>
            <a:off x="7882468" y="5380506"/>
            <a:ext cx="1989667" cy="1210794"/>
          </a:xfrm>
          <a:prstGeom prst="rect">
            <a:avLst/>
          </a:prstGeom>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l="26001" t="1515" r="13332" b="29431"/>
          <a:stretch/>
        </p:blipFill>
        <p:spPr>
          <a:xfrm>
            <a:off x="9440334" y="6154616"/>
            <a:ext cx="1066800" cy="550985"/>
          </a:xfrm>
          <a:prstGeom prst="rect">
            <a:avLst/>
          </a:prstGeom>
        </p:spPr>
      </p:pic>
      <p:pic>
        <p:nvPicPr>
          <p:cNvPr id="7" name="Picture 6"/>
          <p:cNvPicPr>
            <a:picLocks noChangeAspect="1"/>
          </p:cNvPicPr>
          <p:nvPr/>
        </p:nvPicPr>
        <p:blipFill rotWithShape="1">
          <a:blip r:embed="rId9" cstate="print">
            <a:extLst>
              <a:ext uri="{28A0092B-C50C-407E-A947-70E740481C1C}">
                <a14:useLocalDpi xmlns:a14="http://schemas.microsoft.com/office/drawing/2010/main" val="0"/>
              </a:ext>
            </a:extLst>
          </a:blip>
          <a:srcRect b="15267"/>
          <a:stretch/>
        </p:blipFill>
        <p:spPr>
          <a:xfrm>
            <a:off x="7366001" y="3310467"/>
            <a:ext cx="2184399" cy="1193800"/>
          </a:xfrm>
          <a:prstGeom prst="rect">
            <a:avLst/>
          </a:prstGeom>
        </p:spPr>
      </p:pic>
      <p:sp>
        <p:nvSpPr>
          <p:cNvPr id="15" name="Content Placeholder 2"/>
          <p:cNvSpPr txBox="1">
            <a:spLocks/>
          </p:cNvSpPr>
          <p:nvPr/>
        </p:nvSpPr>
        <p:spPr bwMode="auto">
          <a:xfrm>
            <a:off x="2091268" y="5761567"/>
            <a:ext cx="5714999" cy="63923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0" lvl="1" indent="3175">
              <a:lnSpc>
                <a:spcPct val="90000"/>
              </a:lnSpc>
              <a:spcBef>
                <a:spcPts val="2400"/>
              </a:spcBef>
              <a:spcAft>
                <a:spcPts val="2400"/>
              </a:spcAft>
              <a:buClr>
                <a:srgbClr val="923222"/>
              </a:buClr>
              <a:buSzPct val="110000"/>
              <a:buNone/>
            </a:pPr>
            <a:r>
              <a:rPr lang="en-US" u="sng" kern="0" dirty="0">
                <a:solidFill>
                  <a:srgbClr val="923222"/>
                </a:solidFill>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Intermodal</a:t>
            </a:r>
            <a:r>
              <a:rPr lang="en-US" kern="0" dirty="0">
                <a:effectLst>
                  <a:outerShdw blurRad="38100" dist="38100" dir="2700000" algn="tl">
                    <a:srgbClr val="000000">
                      <a:alpha val="43137"/>
                    </a:srgbClr>
                  </a:outerShdw>
                </a:effectLst>
                <a:latin typeface="Calibri" panose="020F0502020204030204" pitchFamily="34" charset="0"/>
                <a:ea typeface="ＭＳ Ｐゴシック" panose="020B0600070205080204" pitchFamily="34" charset="-128"/>
              </a:rPr>
              <a:t> </a:t>
            </a:r>
            <a:r>
              <a:rPr lang="en-US" sz="2000" kern="0" dirty="0">
                <a:latin typeface="Calibri" panose="020F0502020204030204" pitchFamily="34" charset="0"/>
                <a:ea typeface="ＭＳ Ｐゴシック" panose="020B0600070205080204" pitchFamily="34" charset="-128"/>
              </a:rPr>
              <a:t>= using a combination of any of the other modes of transportation for a </a:t>
            </a:r>
            <a:r>
              <a:rPr lang="en-US" sz="2000" u="sng" kern="0" dirty="0">
                <a:latin typeface="Calibri" panose="020F0502020204030204" pitchFamily="34" charset="0"/>
                <a:ea typeface="ＭＳ Ｐゴシック" panose="020B0600070205080204" pitchFamily="34" charset="-128"/>
              </a:rPr>
              <a:t>single</a:t>
            </a:r>
            <a:r>
              <a:rPr lang="en-US" sz="2000" kern="0" dirty="0">
                <a:latin typeface="Calibri" panose="020F0502020204030204" pitchFamily="34" charset="0"/>
                <a:ea typeface="ＭＳ Ｐゴシック" panose="020B0600070205080204" pitchFamily="34" charset="-128"/>
              </a:rPr>
              <a:t> shipment.</a:t>
            </a:r>
            <a:endParaRPr lang="en-US" kern="0" dirty="0">
              <a:latin typeface="Calibri" panose="020F0502020204030204" pitchFamily="34" charset="0"/>
              <a:ea typeface="ＭＳ Ｐゴシック" panose="020B0600070205080204" pitchFamily="34" charset="-128"/>
            </a:endParaRPr>
          </a:p>
        </p:txBody>
      </p:sp>
      <p:sp>
        <p:nvSpPr>
          <p:cNvPr id="8" name="TextBox 7"/>
          <p:cNvSpPr txBox="1"/>
          <p:nvPr/>
        </p:nvSpPr>
        <p:spPr>
          <a:xfrm>
            <a:off x="6057901" y="4925536"/>
            <a:ext cx="1714059" cy="738664"/>
          </a:xfrm>
          <a:prstGeom prst="rect">
            <a:avLst/>
          </a:prstGeom>
          <a:noFill/>
        </p:spPr>
        <p:txBody>
          <a:bodyPr wrap="none" rtlCol="0">
            <a:spAutoFit/>
          </a:bodyPr>
          <a:lstStyle/>
          <a:p>
            <a:pPr marL="119063" indent="-119063">
              <a:buFont typeface="Arial" panose="020B0604020202020204" pitchFamily="34" charset="0"/>
              <a:buChar char="•"/>
            </a:pPr>
            <a:r>
              <a:rPr lang="en-US" sz="1400" dirty="0">
                <a:solidFill>
                  <a:srgbClr val="923222"/>
                </a:solidFill>
                <a:effectLst>
                  <a:outerShdw blurRad="38100" dist="38100" dir="2700000" algn="tl">
                    <a:srgbClr val="000000">
                      <a:alpha val="43137"/>
                    </a:srgbClr>
                  </a:outerShdw>
                </a:effectLst>
                <a:latin typeface="Calibri" panose="020F0502020204030204" pitchFamily="34" charset="0"/>
              </a:rPr>
              <a:t>Ocean/Deep Water</a:t>
            </a:r>
          </a:p>
          <a:p>
            <a:pPr marL="119063" indent="-119063">
              <a:buFont typeface="Arial" panose="020B0604020202020204" pitchFamily="34" charset="0"/>
              <a:buChar char="•"/>
            </a:pPr>
            <a:r>
              <a:rPr lang="en-US" sz="1400" dirty="0">
                <a:solidFill>
                  <a:srgbClr val="923222"/>
                </a:solidFill>
                <a:effectLst>
                  <a:outerShdw blurRad="38100" dist="38100" dir="2700000" algn="tl">
                    <a:srgbClr val="000000">
                      <a:alpha val="43137"/>
                    </a:srgbClr>
                  </a:outerShdw>
                </a:effectLst>
                <a:latin typeface="Calibri" panose="020F0502020204030204" pitchFamily="34" charset="0"/>
              </a:rPr>
              <a:t>Intracoastal</a:t>
            </a:r>
          </a:p>
          <a:p>
            <a:pPr marL="119063" indent="-119063">
              <a:buFont typeface="Arial" panose="020B0604020202020204" pitchFamily="34" charset="0"/>
              <a:buChar char="•"/>
            </a:pPr>
            <a:r>
              <a:rPr lang="en-US" sz="1400" dirty="0">
                <a:solidFill>
                  <a:srgbClr val="923222"/>
                </a:solidFill>
                <a:effectLst>
                  <a:outerShdw blurRad="38100" dist="38100" dir="2700000" algn="tl">
                    <a:srgbClr val="000000">
                      <a:alpha val="43137"/>
                    </a:srgbClr>
                  </a:outerShdw>
                </a:effectLst>
                <a:latin typeface="Calibri" panose="020F0502020204030204" pitchFamily="34" charset="0"/>
              </a:rPr>
              <a:t>Inland Waterways</a:t>
            </a:r>
          </a:p>
        </p:txBody>
      </p:sp>
      <p:sp>
        <p:nvSpPr>
          <p:cNvPr id="18" name="Slide Number Placeholder 17"/>
          <p:cNvSpPr>
            <a:spLocks noGrp="1"/>
          </p:cNvSpPr>
          <p:nvPr>
            <p:ph type="sldNum" sz="quarter" idx="4"/>
          </p:nvPr>
        </p:nvSpPr>
        <p:spPr>
          <a:xfrm>
            <a:off x="1609726" y="6604001"/>
            <a:ext cx="193674" cy="174779"/>
          </a:xfrm>
        </p:spPr>
        <p:txBody>
          <a:bodyPr/>
          <a:lstStyle/>
          <a:p>
            <a:fld id="{E66AA3EA-0569-43EF-BBA3-83FDB109D582}" type="slidenum">
              <a:rPr lang="en-US" smtClean="0"/>
              <a:pPr/>
              <a:t>6</a:t>
            </a:fld>
            <a:endParaRPr lang="en-US" dirty="0"/>
          </a:p>
        </p:txBody>
      </p:sp>
      <p:sp>
        <p:nvSpPr>
          <p:cNvPr id="16" name="Rectangle 15"/>
          <p:cNvSpPr/>
          <p:nvPr/>
        </p:nvSpPr>
        <p:spPr>
          <a:xfrm>
            <a:off x="6176434" y="119390"/>
            <a:ext cx="4415367" cy="523220"/>
          </a:xfrm>
          <a:prstGeom prst="rect">
            <a:avLst/>
          </a:prstGeom>
          <a:solidFill>
            <a:schemeClr val="accent1">
              <a:lumMod val="20000"/>
              <a:lumOff val="80000"/>
            </a:schemeClr>
          </a:solidFill>
          <a:ln>
            <a:solidFill>
              <a:srgbClr val="923222"/>
            </a:solidFill>
          </a:ln>
        </p:spPr>
        <p:txBody>
          <a:bodyPr wrap="square">
            <a:spAutoFit/>
          </a:bodyPr>
          <a:lstStyle/>
          <a:p>
            <a:r>
              <a:rPr lang="en-US" sz="1400" b="1" dirty="0">
                <a:solidFill>
                  <a:srgbClr val="923222"/>
                </a:solidFill>
                <a:latin typeface="Calibri" panose="020F0502020204030204" pitchFamily="34" charset="0"/>
              </a:rPr>
              <a:t>“Mode” </a:t>
            </a:r>
            <a:r>
              <a:rPr lang="en-US" sz="1400" dirty="0">
                <a:latin typeface="Calibri" panose="020F0502020204030204" pitchFamily="34" charset="0"/>
              </a:rPr>
              <a:t>refers to the </a:t>
            </a:r>
            <a:r>
              <a:rPr lang="en-US" sz="1400" b="1" dirty="0">
                <a:latin typeface="Calibri" panose="020F0502020204030204" pitchFamily="34" charset="0"/>
              </a:rPr>
              <a:t>way</a:t>
            </a:r>
            <a:r>
              <a:rPr lang="en-US" sz="1400" dirty="0">
                <a:latin typeface="Calibri" panose="020F0502020204030204" pitchFamily="34" charset="0"/>
              </a:rPr>
              <a:t> in which goods are transported.</a:t>
            </a:r>
          </a:p>
          <a:p>
            <a:r>
              <a:rPr lang="en-US" sz="1400" b="1" dirty="0">
                <a:solidFill>
                  <a:srgbClr val="923222"/>
                </a:solidFill>
                <a:latin typeface="Calibri" panose="020F0502020204030204" pitchFamily="34" charset="0"/>
              </a:rPr>
              <a:t>“Carrier” </a:t>
            </a:r>
            <a:r>
              <a:rPr lang="en-US" sz="1400" dirty="0">
                <a:latin typeface="Calibri" panose="020F0502020204030204" pitchFamily="34" charset="0"/>
              </a:rPr>
              <a:t>refers to the </a:t>
            </a:r>
            <a:r>
              <a:rPr lang="en-US" sz="1400" b="1" dirty="0">
                <a:latin typeface="Calibri" panose="020F0502020204030204" pitchFamily="34" charset="0"/>
              </a:rPr>
              <a:t>company</a:t>
            </a:r>
            <a:r>
              <a:rPr lang="en-US" sz="1400" dirty="0">
                <a:latin typeface="Calibri" panose="020F0502020204030204" pitchFamily="34" charset="0"/>
              </a:rPr>
              <a:t> that transports the goods</a:t>
            </a:r>
          </a:p>
        </p:txBody>
      </p:sp>
    </p:spTree>
    <p:extLst>
      <p:ext uri="{BB962C8B-B14F-4D97-AF65-F5344CB8AC3E}">
        <p14:creationId xmlns:p14="http://schemas.microsoft.com/office/powerpoint/2010/main" val="2091501131"/>
      </p:ext>
    </p:extLst>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165005"/>
            <a:ext cx="8915400" cy="486929"/>
          </a:xfr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a:lnSpc>
                <a:spcPct val="80000"/>
              </a:lnSpc>
            </a:pPr>
            <a:r>
              <a:rPr lang="en-US" sz="3200" kern="1200" dirty="0">
                <a:solidFill>
                  <a:srgbClr val="923222"/>
                </a:solidFill>
                <a:effectLst>
                  <a:outerShdw blurRad="38100" dist="38100" dir="2700000" algn="tl">
                    <a:srgbClr val="C0C0C0"/>
                  </a:outerShdw>
                </a:effectLst>
                <a:latin typeface="Calibri" panose="020F0502020204030204" pitchFamily="34" charset="0"/>
                <a:ea typeface="+mn-ea"/>
                <a:cs typeface="Arial" charset="0"/>
              </a:rPr>
              <a:t>Products that you might buy – have a supply chain</a:t>
            </a:r>
          </a:p>
        </p:txBody>
      </p:sp>
      <p:sp>
        <p:nvSpPr>
          <p:cNvPr id="3" name="Content Placeholder 2"/>
          <p:cNvSpPr>
            <a:spLocks noGrp="1"/>
          </p:cNvSpPr>
          <p:nvPr>
            <p:ph idx="1"/>
          </p:nvPr>
        </p:nvSpPr>
        <p:spPr>
          <a:xfrm>
            <a:off x="2082801" y="914400"/>
            <a:ext cx="3141133" cy="5799667"/>
          </a:xfrm>
        </p:spPr>
        <p:txBody>
          <a:bodyPr/>
          <a:lstStyle/>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Candy Bar</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Soda Pop</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Coffee drink</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Fast food</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Cell phone </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Laptop computer</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Clothes</a:t>
            </a:r>
          </a:p>
          <a:p>
            <a:pPr marL="457200" indent="-457200">
              <a:spcBef>
                <a:spcPts val="1200"/>
              </a:spcBef>
              <a:spcAft>
                <a:spcPts val="1200"/>
              </a:spcAft>
              <a:buClr>
                <a:srgbClr val="923222"/>
              </a:buClr>
              <a:buFont typeface="Wingdings" panose="05000000000000000000" pitchFamily="2" charset="2"/>
              <a:buChar char="Ø"/>
            </a:pPr>
            <a:r>
              <a:rPr lang="en-US" sz="2800" dirty="0">
                <a:latin typeface="Calibri" panose="020F0502020204030204" pitchFamily="34" charset="0"/>
              </a:rPr>
              <a:t>Ear buds</a:t>
            </a:r>
          </a:p>
          <a:p>
            <a:pPr marL="457200" indent="-457200">
              <a:spcBef>
                <a:spcPts val="1200"/>
              </a:spcBef>
              <a:spcAft>
                <a:spcPts val="1200"/>
              </a:spcAft>
              <a:buClr>
                <a:srgbClr val="923222"/>
              </a:buClr>
              <a:buFont typeface="Wingdings" panose="05000000000000000000" pitchFamily="2" charset="2"/>
              <a:buChar char="Ø"/>
            </a:pPr>
            <a:endParaRPr lang="en-US" sz="2800" dirty="0">
              <a:latin typeface="Calibri" panose="020F0502020204030204" pitchFamily="34" charset="0"/>
            </a:endParaRPr>
          </a:p>
          <a:p>
            <a:pPr marL="457200" indent="-457200">
              <a:spcBef>
                <a:spcPts val="1200"/>
              </a:spcBef>
              <a:spcAft>
                <a:spcPts val="1200"/>
              </a:spcAft>
              <a:buClr>
                <a:srgbClr val="923222"/>
              </a:buClr>
              <a:buFont typeface="Wingdings" panose="05000000000000000000" pitchFamily="2" charset="2"/>
              <a:buChar char="Ø"/>
            </a:pPr>
            <a:endParaRPr lang="en-US" sz="2800" dirty="0">
              <a:latin typeface="Calibri" panose="020F0502020204030204" pitchFamily="34" charset="0"/>
            </a:endParaRPr>
          </a:p>
          <a:p>
            <a:pPr>
              <a:spcBef>
                <a:spcPts val="1200"/>
              </a:spcBef>
              <a:spcAft>
                <a:spcPts val="1200"/>
              </a:spcAft>
            </a:pPr>
            <a:endParaRPr lang="en-US" sz="2800" dirty="0">
              <a:latin typeface="Calibri" panose="020F0502020204030204" pitchFamily="34" charset="0"/>
            </a:endParaRPr>
          </a:p>
        </p:txBody>
      </p:sp>
      <p:grpSp>
        <p:nvGrpSpPr>
          <p:cNvPr id="17" name="Group 16"/>
          <p:cNvGrpSpPr/>
          <p:nvPr/>
        </p:nvGrpSpPr>
        <p:grpSpPr>
          <a:xfrm>
            <a:off x="5368992" y="956733"/>
            <a:ext cx="4371966" cy="2286000"/>
            <a:chOff x="3543300" y="914400"/>
            <a:chExt cx="4371966" cy="2286000"/>
          </a:xfrm>
        </p:grpSpPr>
        <p:sp>
          <p:nvSpPr>
            <p:cNvPr id="6" name="TextBox 5"/>
            <p:cNvSpPr txBox="1"/>
            <p:nvPr/>
          </p:nvSpPr>
          <p:spPr>
            <a:xfrm>
              <a:off x="3543300" y="914400"/>
              <a:ext cx="4371966" cy="461665"/>
            </a:xfrm>
            <a:prstGeom prst="rect">
              <a:avLst/>
            </a:prstGeom>
            <a:noFill/>
          </p:spPr>
          <p:txBody>
            <a:bodyPr wrap="none" rtlCol="0">
              <a:spAutoFit/>
            </a:bodyPr>
            <a:lstStyle/>
            <a:p>
              <a:r>
                <a:rPr lang="en-US" b="1" dirty="0">
                  <a:solidFill>
                    <a:srgbClr val="923222"/>
                  </a:solidFill>
                  <a:latin typeface="Calibri" panose="020F0502020204030204" pitchFamily="34" charset="0"/>
                </a:rPr>
                <a:t>What is your favorite Candy Bar?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2910" y="1714500"/>
              <a:ext cx="2347799" cy="1485900"/>
            </a:xfrm>
            <a:prstGeom prst="rect">
              <a:avLst/>
            </a:prstGeom>
          </p:spPr>
        </p:pic>
      </p:grpSp>
      <p:sp>
        <p:nvSpPr>
          <p:cNvPr id="10" name="Slide Number Placeholder 9"/>
          <p:cNvSpPr>
            <a:spLocks noGrp="1"/>
          </p:cNvSpPr>
          <p:nvPr>
            <p:ph type="sldNum" sz="quarter" idx="4"/>
          </p:nvPr>
        </p:nvSpPr>
        <p:spPr>
          <a:xfrm>
            <a:off x="1655763" y="6612468"/>
            <a:ext cx="193674" cy="174779"/>
          </a:xfrm>
        </p:spPr>
        <p:txBody>
          <a:bodyPr/>
          <a:lstStyle/>
          <a:p>
            <a:fld id="{E66AA3EA-0569-43EF-BBA3-83FDB109D582}" type="slidenum">
              <a:rPr lang="en-US" smtClean="0"/>
              <a:pPr/>
              <a:t>7</a:t>
            </a:fld>
            <a:endParaRPr lang="en-US" dirty="0"/>
          </a:p>
        </p:txBody>
      </p:sp>
      <p:grpSp>
        <p:nvGrpSpPr>
          <p:cNvPr id="18" name="Group 17"/>
          <p:cNvGrpSpPr/>
          <p:nvPr/>
        </p:nvGrpSpPr>
        <p:grpSpPr>
          <a:xfrm>
            <a:off x="5402860" y="3352569"/>
            <a:ext cx="5043881" cy="1679133"/>
            <a:chOff x="3577167" y="3310235"/>
            <a:chExt cx="5043881" cy="1679133"/>
          </a:xfrm>
        </p:grpSpPr>
        <p:sp>
          <p:nvSpPr>
            <p:cNvPr id="7" name="TextBox 6"/>
            <p:cNvSpPr txBox="1"/>
            <p:nvPr/>
          </p:nvSpPr>
          <p:spPr>
            <a:xfrm>
              <a:off x="3577167" y="3310235"/>
              <a:ext cx="5043881" cy="461665"/>
            </a:xfrm>
            <a:prstGeom prst="rect">
              <a:avLst/>
            </a:prstGeom>
            <a:noFill/>
          </p:spPr>
          <p:txBody>
            <a:bodyPr wrap="none" rtlCol="0">
              <a:spAutoFit/>
            </a:bodyPr>
            <a:lstStyle/>
            <a:p>
              <a:r>
                <a:rPr lang="en-US" b="1" dirty="0">
                  <a:solidFill>
                    <a:srgbClr val="923222"/>
                  </a:solidFill>
                  <a:latin typeface="Calibri" panose="020F0502020204030204" pitchFamily="34" charset="0"/>
                </a:rPr>
                <a:t>How about your favorite coffee drink?</a:t>
              </a:r>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val="0"/>
                </a:ext>
              </a:extLst>
            </a:blip>
            <a:srcRect l="3981" t="6499" r="3889" b="16653"/>
            <a:stretch/>
          </p:blipFill>
          <p:spPr>
            <a:xfrm>
              <a:off x="4710959" y="3771900"/>
              <a:ext cx="2171700" cy="1217468"/>
            </a:xfrm>
            <a:prstGeom prst="rect">
              <a:avLst/>
            </a:prstGeom>
          </p:spPr>
        </p:pic>
      </p:grpSp>
      <p:grpSp>
        <p:nvGrpSpPr>
          <p:cNvPr id="19" name="Group 18"/>
          <p:cNvGrpSpPr/>
          <p:nvPr/>
        </p:nvGrpSpPr>
        <p:grpSpPr>
          <a:xfrm>
            <a:off x="5368993" y="5130800"/>
            <a:ext cx="3478317" cy="1634918"/>
            <a:chOff x="3543300" y="5088467"/>
            <a:chExt cx="3478317" cy="1634918"/>
          </a:xfrm>
        </p:grpSpPr>
        <p:sp>
          <p:nvSpPr>
            <p:cNvPr id="8" name="TextBox 7"/>
            <p:cNvSpPr txBox="1"/>
            <p:nvPr/>
          </p:nvSpPr>
          <p:spPr>
            <a:xfrm>
              <a:off x="3543300" y="5088467"/>
              <a:ext cx="2683620" cy="461665"/>
            </a:xfrm>
            <a:prstGeom prst="rect">
              <a:avLst/>
            </a:prstGeom>
            <a:noFill/>
          </p:spPr>
          <p:txBody>
            <a:bodyPr wrap="none" rtlCol="0">
              <a:spAutoFit/>
            </a:bodyPr>
            <a:lstStyle/>
            <a:p>
              <a:r>
                <a:rPr lang="en-US" b="1" dirty="0">
                  <a:solidFill>
                    <a:srgbClr val="923222"/>
                  </a:solidFill>
                  <a:latin typeface="Calibri" panose="020F0502020204030204" pitchFamily="34" charset="0"/>
                </a:rPr>
                <a:t>Or your cell phone?</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7574" y="5616338"/>
              <a:ext cx="2184043" cy="1107047"/>
            </a:xfrm>
            <a:prstGeom prst="rect">
              <a:avLst/>
            </a:prstGeom>
          </p:spPr>
        </p:pic>
      </p:grpSp>
      <p:sp>
        <p:nvSpPr>
          <p:cNvPr id="13" name="Rectangle 12"/>
          <p:cNvSpPr/>
          <p:nvPr/>
        </p:nvSpPr>
        <p:spPr>
          <a:xfrm>
            <a:off x="5368992" y="1341334"/>
            <a:ext cx="4803708" cy="400110"/>
          </a:xfrm>
          <a:prstGeom prst="rect">
            <a:avLst/>
          </a:prstGeom>
        </p:spPr>
        <p:txBody>
          <a:bodyPr wrap="square">
            <a:spAutoFit/>
          </a:bodyPr>
          <a:lstStyle/>
          <a:p>
            <a:pPr marL="342900" indent="-223838">
              <a:buFont typeface="Arial" panose="020B0604020202020204" pitchFamily="34" charset="0"/>
              <a:buChar char="•"/>
            </a:pPr>
            <a:r>
              <a:rPr lang="en-US" sz="2000" dirty="0">
                <a:latin typeface="Calibri" panose="020F0502020204030204" pitchFamily="34" charset="0"/>
              </a:rPr>
              <a:t>Do you know what goes into making it?</a:t>
            </a:r>
          </a:p>
        </p:txBody>
      </p:sp>
    </p:spTree>
    <p:extLst>
      <p:ext uri="{BB962C8B-B14F-4D97-AF65-F5344CB8AC3E}">
        <p14:creationId xmlns:p14="http://schemas.microsoft.com/office/powerpoint/2010/main" val="522150336"/>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1+#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1+#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1+#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1+#ppt_w/2"/>
                                          </p:val>
                                        </p:tav>
                                        <p:tav tm="100000">
                                          <p:val>
                                            <p:strVal val="#ppt_x"/>
                                          </p:val>
                                        </p:tav>
                                      </p:tavLst>
                                    </p:anim>
                                    <p:anim calcmode="lin" valueType="num">
                                      <p:cBhvr additive="base">
                                        <p:cTn id="2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3018367"/>
            <a:ext cx="7772400" cy="1964267"/>
          </a:xfrm>
          <a:prstGeom prst="rect">
            <a:avLst/>
          </a:prstGeom>
        </p:spPr>
      </p:pic>
      <p:sp>
        <p:nvSpPr>
          <p:cNvPr id="6" name="Rectangle 3"/>
          <p:cNvSpPr>
            <a:spLocks noChangeArrowheads="1"/>
          </p:cNvSpPr>
          <p:nvPr/>
        </p:nvSpPr>
        <p:spPr bwMode="gray">
          <a:xfrm>
            <a:off x="1752600" y="141461"/>
            <a:ext cx="8490438" cy="496161"/>
          </a:xfrm>
          <a:prstGeom prst="rect">
            <a:avLst/>
          </a:prstGeom>
          <a:noFill/>
          <a:ln w="9525">
            <a:noFill/>
            <a:miter lim="800000"/>
            <a:headEnd/>
            <a:tailEnd/>
          </a:ln>
          <a:effectLst/>
        </p:spPr>
        <p:txBody>
          <a:bodyPr wrap="square" anchor="b">
            <a:spAutoFit/>
          </a:bodyPr>
          <a:lstStyle/>
          <a:p>
            <a:pPr eaLnBrk="0" hangingPunct="0">
              <a:lnSpc>
                <a:spcPct val="80000"/>
              </a:lnSpc>
              <a:defRPr/>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Discussion</a:t>
            </a:r>
            <a:endParaRPr lang="en-US" i="1" dirty="0">
              <a:solidFill>
                <a:srgbClr val="923222"/>
              </a:solidFill>
              <a:effectLst>
                <a:outerShdw blurRad="38100" dist="38100" dir="2700000" algn="tl">
                  <a:srgbClr val="C0C0C0"/>
                </a:outerShdw>
              </a:effectLst>
              <a:latin typeface="Calibri" panose="020F0502020204030204" pitchFamily="34" charset="0"/>
              <a:cs typeface="Arial" charset="0"/>
            </a:endParaRPr>
          </a:p>
        </p:txBody>
      </p:sp>
      <p:sp>
        <p:nvSpPr>
          <p:cNvPr id="7" name="TextBox 6"/>
          <p:cNvSpPr txBox="1"/>
          <p:nvPr/>
        </p:nvSpPr>
        <p:spPr>
          <a:xfrm>
            <a:off x="2218268" y="3568700"/>
            <a:ext cx="7755466" cy="1677382"/>
          </a:xfrm>
          <a:prstGeom prst="rect">
            <a:avLst/>
          </a:prstGeom>
          <a:noFill/>
        </p:spPr>
        <p:txBody>
          <a:bodyPr wrap="square" rtlCol="0">
            <a:spAutoFit/>
          </a:bodyPr>
          <a:lstStyle/>
          <a:p>
            <a:pPr algn="ctr"/>
            <a:r>
              <a:rPr lang="en-US" b="1" u="sng" dirty="0">
                <a:solidFill>
                  <a:srgbClr val="FFC000"/>
                </a:solidFill>
                <a:effectLst>
                  <a:outerShdw blurRad="38100" dist="38100" dir="2700000" algn="tl">
                    <a:srgbClr val="000000">
                      <a:alpha val="43137"/>
                    </a:srgbClr>
                  </a:outerShdw>
                </a:effectLst>
                <a:latin typeface="Calibri" panose="020F0502020204030204" pitchFamily="34" charset="0"/>
              </a:rPr>
              <a:t>Video</a:t>
            </a:r>
            <a:r>
              <a:rPr lang="en-US" dirty="0">
                <a:solidFill>
                  <a:srgbClr val="FFC000"/>
                </a:solidFill>
                <a:effectLst>
                  <a:outerShdw blurRad="38100" dist="38100" dir="2700000" algn="tl">
                    <a:srgbClr val="000000">
                      <a:alpha val="43137"/>
                    </a:srgbClr>
                  </a:outerShdw>
                </a:effectLst>
                <a:latin typeface="Calibri" panose="020F0502020204030204" pitchFamily="34" charset="0"/>
              </a:rPr>
              <a:t>:  “Boiling an egg isn’t as simple as just boiling an egg”</a:t>
            </a:r>
          </a:p>
          <a:p>
            <a:pPr algn="ctr"/>
            <a:r>
              <a:rPr lang="en-US">
                <a:solidFill>
                  <a:srgbClr val="FFC000"/>
                </a:solidFill>
                <a:effectLst>
                  <a:outerShdw blurRad="38100" dist="38100" dir="2700000" algn="tl">
                    <a:srgbClr val="000000">
                      <a:alpha val="43137"/>
                    </a:srgbClr>
                  </a:outerShdw>
                </a:effectLst>
                <a:latin typeface="Calibri" panose="020F0502020204030204" pitchFamily="34" charset="0"/>
                <a:hlinkClick r:id="rId4"/>
              </a:rPr>
              <a:t>https://vimeo.com/201651238</a:t>
            </a:r>
            <a:endParaRPr lang="en-US">
              <a:solidFill>
                <a:srgbClr val="FFC000"/>
              </a:solidFill>
              <a:effectLst>
                <a:outerShdw blurRad="38100" dist="38100" dir="2700000" algn="tl">
                  <a:srgbClr val="000000">
                    <a:alpha val="43137"/>
                  </a:srgbClr>
                </a:outerShdw>
              </a:effectLst>
              <a:latin typeface="Calibri" panose="020F0502020204030204" pitchFamily="34" charset="0"/>
            </a:endParaRPr>
          </a:p>
          <a:p>
            <a:pPr algn="ctr"/>
            <a:endParaRPr lang="en-US" dirty="0">
              <a:solidFill>
                <a:srgbClr val="FFC000"/>
              </a:solidFill>
              <a:effectLst>
                <a:outerShdw blurRad="38100" dist="38100" dir="2700000" algn="tl">
                  <a:srgbClr val="000000">
                    <a:alpha val="43137"/>
                  </a:srgbClr>
                </a:outerShdw>
              </a:effectLst>
              <a:latin typeface="Calibri" panose="020F0502020204030204" pitchFamily="34" charset="0"/>
            </a:endParaRPr>
          </a:p>
          <a:p>
            <a:pPr algn="ctr"/>
            <a:endParaRPr lang="en-US" sz="2000" dirty="0">
              <a:solidFill>
                <a:srgbClr val="FFC000"/>
              </a:solidFill>
              <a:effectLst>
                <a:outerShdw blurRad="38100" dist="38100" dir="2700000" algn="tl">
                  <a:srgbClr val="000000">
                    <a:alpha val="43137"/>
                  </a:srgbClr>
                </a:outerShdw>
              </a:effectLst>
              <a:latin typeface="Calibri" panose="020F0502020204030204" pitchFamily="34" charset="0"/>
            </a:endParaRPr>
          </a:p>
          <a:p>
            <a:pPr algn="ctr"/>
            <a:endParaRPr lang="en-US" sz="1100" dirty="0">
              <a:solidFill>
                <a:srgbClr val="FFC000"/>
              </a:solidFill>
              <a:effectLst>
                <a:outerShdw blurRad="38100" dist="38100" dir="2700000" algn="tl">
                  <a:srgbClr val="000000">
                    <a:alpha val="43137"/>
                  </a:srgbClr>
                </a:outerShdw>
              </a:effectLst>
              <a:latin typeface="Calibri" panose="020F0502020204030204" pitchFamily="34" charset="0"/>
            </a:endParaRPr>
          </a:p>
        </p:txBody>
      </p:sp>
      <p:sp>
        <p:nvSpPr>
          <p:cNvPr id="10" name="Rectangle 9"/>
          <p:cNvSpPr/>
          <p:nvPr/>
        </p:nvSpPr>
        <p:spPr>
          <a:xfrm>
            <a:off x="1761068" y="990601"/>
            <a:ext cx="8678333" cy="1846659"/>
          </a:xfrm>
          <a:prstGeom prst="rect">
            <a:avLst/>
          </a:prstGeom>
        </p:spPr>
        <p:txBody>
          <a:bodyPr wrap="square">
            <a:spAutoFit/>
          </a:bodyPr>
          <a:lstStyle/>
          <a:p>
            <a:pPr marL="0" lvl="1">
              <a:spcBef>
                <a:spcPts val="1200"/>
              </a:spcBef>
              <a:spcAft>
                <a:spcPts val="1200"/>
              </a:spcAft>
              <a:buClr>
                <a:srgbClr val="923222"/>
              </a:buClr>
              <a:buSzPct val="115000"/>
              <a:tabLst>
                <a:tab pos="914400" algn="l"/>
              </a:tabLst>
            </a:pPr>
            <a:r>
              <a:rPr lang="en-US" sz="2800" b="1" dirty="0">
                <a:latin typeface="Calibri" panose="020F0502020204030204" pitchFamily="34" charset="0"/>
                <a:ea typeface="Calibri" panose="020F0502020204030204" pitchFamily="34" charset="0"/>
                <a:cs typeface="Times New Roman" panose="02020603050405020304" pitchFamily="18" charset="0"/>
              </a:rPr>
              <a:t>Watch the following video carefully </a:t>
            </a:r>
            <a:r>
              <a:rPr lang="en-US" sz="2800" dirty="0">
                <a:latin typeface="Calibri" panose="020F0502020204030204" pitchFamily="34" charset="0"/>
                <a:ea typeface="Calibri" panose="020F0502020204030204" pitchFamily="34" charset="0"/>
                <a:cs typeface="Times New Roman" panose="02020603050405020304" pitchFamily="18" charset="0"/>
              </a:rPr>
              <a:t>[as it goes by quickly]</a:t>
            </a:r>
            <a:endParaRPr lang="en-US" i="1" dirty="0">
              <a:latin typeface="Calibri" panose="020F0502020204030204" pitchFamily="34" charset="0"/>
              <a:ea typeface="Calibri" panose="020F0502020204030204" pitchFamily="34" charset="0"/>
              <a:cs typeface="Times New Roman" panose="02020603050405020304" pitchFamily="18" charset="0"/>
            </a:endParaRPr>
          </a:p>
          <a:p>
            <a:pPr lvl="1" indent="-347663">
              <a:spcBef>
                <a:spcPts val="600"/>
              </a:spcBef>
              <a:spcAft>
                <a:spcPts val="1200"/>
              </a:spcAft>
              <a:buClr>
                <a:srgbClr val="923222"/>
              </a:buClr>
              <a:buSzPct val="115000"/>
              <a:buFont typeface="Wingdings" panose="05000000000000000000" pitchFamily="2" charset="2"/>
              <a:buChar char="§"/>
              <a:tabLst>
                <a:tab pos="91440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Think about the images you are seeing in the video</a:t>
            </a:r>
          </a:p>
          <a:p>
            <a:pPr lvl="1" indent="-347663">
              <a:spcBef>
                <a:spcPts val="600"/>
              </a:spcBef>
              <a:spcAft>
                <a:spcPts val="1200"/>
              </a:spcAft>
              <a:buClr>
                <a:srgbClr val="923222"/>
              </a:buClr>
              <a:buSzPct val="115000"/>
              <a:buFont typeface="Wingdings" panose="05000000000000000000" pitchFamily="2" charset="2"/>
              <a:buChar char="§"/>
              <a:tabLst>
                <a:tab pos="914400" algn="l"/>
              </a:tabLst>
            </a:pPr>
            <a:r>
              <a:rPr lang="en-US" sz="2800" dirty="0">
                <a:latin typeface="Calibri" panose="020F0502020204030204" pitchFamily="34" charset="0"/>
                <a:ea typeface="Calibri" panose="020F0502020204030204" pitchFamily="34" charset="0"/>
                <a:cs typeface="Times New Roman" panose="02020603050405020304" pitchFamily="18" charset="0"/>
              </a:rPr>
              <a:t>At the end we will discuss what you observed:</a:t>
            </a:r>
          </a:p>
        </p:txBody>
      </p:sp>
      <p:sp>
        <p:nvSpPr>
          <p:cNvPr id="3" name="TextBox 2"/>
          <p:cNvSpPr txBox="1"/>
          <p:nvPr/>
        </p:nvSpPr>
        <p:spPr>
          <a:xfrm>
            <a:off x="8880473" y="4476234"/>
            <a:ext cx="939360" cy="307777"/>
          </a:xfrm>
          <a:prstGeom prst="rect">
            <a:avLst/>
          </a:prstGeom>
          <a:noFill/>
        </p:spPr>
        <p:txBody>
          <a:bodyPr wrap="none" rtlCol="0">
            <a:spAutoFit/>
          </a:bodyPr>
          <a:lstStyle/>
          <a:p>
            <a:r>
              <a:rPr lang="en-US" sz="1400" i="1" dirty="0">
                <a:solidFill>
                  <a:schemeClr val="bg1"/>
                </a:solidFill>
                <a:effectLst>
                  <a:outerShdw blurRad="38100" dist="38100" dir="2700000" algn="tl">
                    <a:srgbClr val="000000">
                      <a:alpha val="43137"/>
                    </a:srgbClr>
                  </a:outerShdw>
                </a:effectLst>
                <a:latin typeface="Calibri" panose="020F0502020204030204" pitchFamily="34" charset="0"/>
              </a:rPr>
              <a:t>(1 minute)</a:t>
            </a:r>
          </a:p>
        </p:txBody>
      </p:sp>
      <p:sp>
        <p:nvSpPr>
          <p:cNvPr id="11" name="Slide Number Placeholder 10"/>
          <p:cNvSpPr>
            <a:spLocks noGrp="1"/>
          </p:cNvSpPr>
          <p:nvPr>
            <p:ph type="sldNum" sz="quarter" idx="4"/>
          </p:nvPr>
        </p:nvSpPr>
        <p:spPr>
          <a:xfrm>
            <a:off x="1609726" y="6604001"/>
            <a:ext cx="193674" cy="174779"/>
          </a:xfrm>
        </p:spPr>
        <p:txBody>
          <a:bodyPr/>
          <a:lstStyle/>
          <a:p>
            <a:fld id="{E66AA3EA-0569-43EF-BBA3-83FDB109D582}" type="slidenum">
              <a:rPr lang="en-US" smtClean="0"/>
              <a:pPr/>
              <a:t>8</a:t>
            </a:fld>
            <a:endParaRPr lang="en-US" dirty="0"/>
          </a:p>
        </p:txBody>
      </p:sp>
      <p:sp>
        <p:nvSpPr>
          <p:cNvPr id="2" name="Rectangle 1"/>
          <p:cNvSpPr/>
          <p:nvPr/>
        </p:nvSpPr>
        <p:spPr>
          <a:xfrm>
            <a:off x="1752600" y="5304220"/>
            <a:ext cx="8686800" cy="1431161"/>
          </a:xfrm>
          <a:prstGeom prst="rect">
            <a:avLst/>
          </a:prstGeom>
        </p:spPr>
        <p:txBody>
          <a:bodyPr wrap="square">
            <a:spAutoFit/>
          </a:bodyPr>
          <a:lstStyle/>
          <a:p>
            <a:pPr marL="1028700" lvl="2" indent="-457200">
              <a:spcBef>
                <a:spcPts val="600"/>
              </a:spcBef>
              <a:spcAft>
                <a:spcPts val="1200"/>
              </a:spcAft>
              <a:buClr>
                <a:srgbClr val="923222"/>
              </a:buClr>
              <a:buSzPct val="1150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Why is boiling an egg not just as simple as boiling an egg?</a:t>
            </a:r>
          </a:p>
          <a:p>
            <a:pPr marL="1028700" lvl="2" indent="-457200">
              <a:spcBef>
                <a:spcPts val="600"/>
              </a:spcBef>
              <a:spcAft>
                <a:spcPts val="1200"/>
              </a:spcAft>
              <a:buClr>
                <a:srgbClr val="923222"/>
              </a:buClr>
              <a:buSzPct val="115000"/>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Did you see any elements of a “supply chain”?                                 What were they?</a:t>
            </a:r>
          </a:p>
        </p:txBody>
      </p:sp>
    </p:spTree>
    <p:extLst>
      <p:ext uri="{BB962C8B-B14F-4D97-AF65-F5344CB8AC3E}">
        <p14:creationId xmlns:p14="http://schemas.microsoft.com/office/powerpoint/2010/main" val="1021038858"/>
      </p:ext>
    </p:extLst>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2787252" y="1249813"/>
            <a:ext cx="6746564" cy="5292703"/>
            <a:chOff x="1263252" y="1249812"/>
            <a:chExt cx="6746564" cy="5292703"/>
          </a:xfrm>
        </p:grpSpPr>
        <p:sp>
          <p:nvSpPr>
            <p:cNvPr id="9" name="Oval 8"/>
            <p:cNvSpPr/>
            <p:nvPr/>
          </p:nvSpPr>
          <p:spPr bwMode="auto">
            <a:xfrm>
              <a:off x="1273870" y="1249812"/>
              <a:ext cx="6596259" cy="5066466"/>
            </a:xfrm>
            <a:prstGeom prst="ellipse">
              <a:avLst/>
            </a:prstGeom>
            <a:noFill/>
            <a:ln w="1016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0" name="Rectangle 19"/>
            <p:cNvSpPr/>
            <p:nvPr/>
          </p:nvSpPr>
          <p:spPr bwMode="auto">
            <a:xfrm rot="1807733">
              <a:off x="1552558" y="2439930"/>
              <a:ext cx="223064" cy="268183"/>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2" name="Rectangle 21"/>
            <p:cNvSpPr/>
            <p:nvPr/>
          </p:nvSpPr>
          <p:spPr bwMode="auto">
            <a:xfrm rot="20885346">
              <a:off x="7786752" y="3351016"/>
              <a:ext cx="223064" cy="237755"/>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23" name="Rectangle 22"/>
            <p:cNvSpPr/>
            <p:nvPr/>
          </p:nvSpPr>
          <p:spPr bwMode="auto">
            <a:xfrm rot="5661686">
              <a:off x="4411620" y="6215839"/>
              <a:ext cx="223064" cy="206965"/>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8" name="Isosceles Triangle 17"/>
            <p:cNvSpPr/>
            <p:nvPr/>
          </p:nvSpPr>
          <p:spPr bwMode="auto">
            <a:xfrm rot="9535226">
              <a:off x="7527551" y="2894195"/>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1" name="Isosceles Triangle 10"/>
            <p:cNvSpPr/>
            <p:nvPr/>
          </p:nvSpPr>
          <p:spPr bwMode="auto">
            <a:xfrm rot="1516382">
              <a:off x="1263252" y="2567216"/>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sp>
          <p:nvSpPr>
            <p:cNvPr id="19" name="Isosceles Triangle 18"/>
            <p:cNvSpPr/>
            <p:nvPr/>
          </p:nvSpPr>
          <p:spPr bwMode="auto">
            <a:xfrm rot="15842507">
              <a:off x="4597006" y="6017582"/>
              <a:ext cx="474133" cy="575733"/>
            </a:xfrm>
            <a:prstGeom prst="triangle">
              <a:avLst/>
            </a:prstGeom>
            <a:solidFill>
              <a:srgbClr val="C00000"/>
            </a:solidFill>
            <a:ln w="2857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2800" b="1">
                <a:effectLst>
                  <a:outerShdw blurRad="38100" dist="38100" dir="2700000" algn="tl">
                    <a:srgbClr val="000000">
                      <a:alpha val="43137"/>
                    </a:srgbClr>
                  </a:outerShdw>
                </a:effectLst>
                <a:latin typeface="News Gothic MT" pitchFamily="34" charset="0"/>
              </a:endParaRPr>
            </a:p>
          </p:txBody>
        </p:sp>
      </p:grpSp>
      <p:sp>
        <p:nvSpPr>
          <p:cNvPr id="22533" name="Rectangle 3"/>
          <p:cNvSpPr>
            <a:spLocks noGrp="1" noChangeArrowheads="1"/>
          </p:cNvSpPr>
          <p:nvPr>
            <p:ph type="body" sz="half" idx="1"/>
          </p:nvPr>
        </p:nvSpPr>
        <p:spPr>
          <a:xfrm>
            <a:off x="1752599" y="3715129"/>
            <a:ext cx="4191000" cy="349637"/>
          </a:xfrm>
          <a:noFill/>
        </p:spPr>
        <p:txBody>
          <a:bodyPr>
            <a:noAutofit/>
          </a:bodyPr>
          <a:lstStyle/>
          <a:p>
            <a:pPr marL="287338" lvl="1" indent="-287338" eaLnBrk="1" hangingPunct="1">
              <a:spcBef>
                <a:spcPts val="2400"/>
              </a:spcBef>
              <a:spcAft>
                <a:spcPts val="2400"/>
              </a:spcAft>
              <a:buClr>
                <a:srgbClr val="923222"/>
              </a:buClr>
              <a:buSzPct val="90000"/>
              <a:buFont typeface="+mj-lt"/>
              <a:buAutoNum type="arabicPeriod"/>
            </a:pPr>
            <a:r>
              <a:rPr lang="en-US" sz="2000" dirty="0">
                <a:latin typeface="Calibri" panose="020F0502020204030204" pitchFamily="34" charset="0"/>
                <a:ea typeface="ＭＳ Ｐゴシック" panose="020B0600070205080204" pitchFamily="34" charset="-128"/>
              </a:rPr>
              <a:t>Starts with understanding the flow</a:t>
            </a:r>
          </a:p>
        </p:txBody>
      </p:sp>
      <p:sp>
        <p:nvSpPr>
          <p:cNvPr id="8" name="Rounded Rectangle 4"/>
          <p:cNvSpPr/>
          <p:nvPr/>
        </p:nvSpPr>
        <p:spPr>
          <a:xfrm>
            <a:off x="1752600" y="137536"/>
            <a:ext cx="7200900" cy="486929"/>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spAutoFit/>
          </a:bodyPr>
          <a:lstStyle/>
          <a:p>
            <a:pPr eaLnBrk="0" hangingPunct="0">
              <a:lnSpc>
                <a:spcPct val="80000"/>
              </a:lnSpc>
            </a:pPr>
            <a:r>
              <a:rPr lang="en-US" sz="3200" b="1" dirty="0">
                <a:solidFill>
                  <a:srgbClr val="923222"/>
                </a:solidFill>
                <a:effectLst>
                  <a:outerShdw blurRad="38100" dist="38100" dir="2700000" algn="tl">
                    <a:srgbClr val="C0C0C0"/>
                  </a:outerShdw>
                </a:effectLst>
                <a:latin typeface="Calibri" panose="020F0502020204030204" pitchFamily="34" charset="0"/>
                <a:cs typeface="Arial" charset="0"/>
              </a:rPr>
              <a:t>Supply Chain Management</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9227" t="18230" r="18950" b="11482"/>
          <a:stretch/>
        </p:blipFill>
        <p:spPr>
          <a:xfrm>
            <a:off x="2007127" y="4144786"/>
            <a:ext cx="3767666" cy="2401145"/>
          </a:xfrm>
          <a:prstGeom prst="rect">
            <a:avLst/>
          </a:prstGeom>
          <a:ln>
            <a:solidFill>
              <a:schemeClr val="tx1"/>
            </a:solidFill>
          </a:ln>
          <a:effectLst>
            <a:outerShdw blurRad="50800" dist="38100" dir="2700000" algn="tl" rotWithShape="0">
              <a:prstClr val="black">
                <a:alpha val="40000"/>
              </a:prstClr>
            </a:outerShdw>
          </a:effectLst>
          <a:scene3d>
            <a:camera prst="orthographicFront"/>
            <a:lightRig rig="threePt" dir="t"/>
          </a:scene3d>
          <a:sp3d>
            <a:bevelT/>
          </a:sp3d>
        </p:spPr>
      </p:pic>
      <p:sp>
        <p:nvSpPr>
          <p:cNvPr id="6" name="Rectangle 3"/>
          <p:cNvSpPr txBox="1">
            <a:spLocks noChangeArrowheads="1"/>
          </p:cNvSpPr>
          <p:nvPr/>
        </p:nvSpPr>
        <p:spPr bwMode="auto">
          <a:xfrm>
            <a:off x="6239934" y="3715129"/>
            <a:ext cx="4199466" cy="37503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eaLnBrk="1" hangingPunct="1">
              <a:spcBef>
                <a:spcPts val="2400"/>
              </a:spcBef>
              <a:spcAft>
                <a:spcPts val="2400"/>
              </a:spcAft>
              <a:buClr>
                <a:srgbClr val="923222"/>
              </a:buClr>
              <a:buSzPct val="90000"/>
              <a:buFont typeface="+mj-lt"/>
              <a:buAutoNum type="arabicPeriod" startAt="3"/>
            </a:pPr>
            <a:r>
              <a:rPr lang="en-US" sz="2000" dirty="0">
                <a:latin typeface="Calibri" panose="020F0502020204030204" pitchFamily="34" charset="0"/>
                <a:ea typeface="ＭＳ Ｐゴシック" panose="020B0600070205080204" pitchFamily="34" charset="-128"/>
              </a:rPr>
              <a:t>Is conducted thru defined processes</a:t>
            </a:r>
          </a:p>
        </p:txBody>
      </p:sp>
      <p:sp>
        <p:nvSpPr>
          <p:cNvPr id="7" name="Rectangle 3"/>
          <p:cNvSpPr txBox="1">
            <a:spLocks noChangeArrowheads="1"/>
          </p:cNvSpPr>
          <p:nvPr/>
        </p:nvSpPr>
        <p:spPr bwMode="auto">
          <a:xfrm>
            <a:off x="2874417" y="868186"/>
            <a:ext cx="6460067" cy="381627"/>
          </a:xfrm>
          <a:prstGeom prst="rect">
            <a:avLst/>
          </a:prstGeom>
          <a:noFill/>
          <a:ln w="9525">
            <a:noFill/>
            <a:miter lim="800000"/>
            <a:headEnd/>
            <a:tailEnd/>
          </a:ln>
        </p:spPr>
        <p:txBody>
          <a:bodyPr vert="horz" wrap="square" lIns="92075" tIns="46038" rIns="92075" bIns="46038" numCol="1" anchor="t" anchorCtr="0" compatLnSpc="1">
            <a:prstTxWarp prst="textNoShape">
              <a:avLst/>
            </a:prstTxWarp>
            <a:noAutofit/>
          </a:bodyPr>
          <a:lstStyle>
            <a:lvl1pPr marL="192088" indent="-192088" algn="l" rtl="0" eaLnBrk="0" fontAlgn="base" hangingPunct="0">
              <a:spcBef>
                <a:spcPct val="50000"/>
              </a:spcBef>
              <a:spcAft>
                <a:spcPct val="0"/>
              </a:spcAft>
              <a:buClr>
                <a:schemeClr val="tx1"/>
              </a:buClr>
              <a:buFont typeface="Symbol" pitchFamily="18" charset="2"/>
              <a:buChar char="·"/>
              <a:defRPr sz="2200">
                <a:solidFill>
                  <a:schemeClr val="tx1"/>
                </a:solidFill>
                <a:latin typeface="+mn-lt"/>
                <a:ea typeface="+mn-ea"/>
                <a:cs typeface="+mn-cs"/>
              </a:defRPr>
            </a:lvl1pPr>
            <a:lvl2pPr marL="568325" indent="-185738" algn="l" rtl="0" eaLnBrk="0" fontAlgn="base" hangingPunct="0">
              <a:spcBef>
                <a:spcPct val="50000"/>
              </a:spcBef>
              <a:spcAft>
                <a:spcPct val="0"/>
              </a:spcAft>
              <a:buClr>
                <a:schemeClr val="tx1"/>
              </a:buClr>
              <a:buFont typeface="Symbol" pitchFamily="18" charset="2"/>
              <a:buChar char="-"/>
              <a:defRPr>
                <a:solidFill>
                  <a:schemeClr val="tx1"/>
                </a:solidFill>
                <a:latin typeface="+mn-lt"/>
              </a:defRPr>
            </a:lvl2pPr>
            <a:lvl3pPr marL="855663" indent="-96838" algn="l" rtl="0" eaLnBrk="0" fontAlgn="base" hangingPunct="0">
              <a:spcBef>
                <a:spcPct val="50000"/>
              </a:spcBef>
              <a:spcAft>
                <a:spcPct val="0"/>
              </a:spcAft>
              <a:buClr>
                <a:schemeClr val="tx1"/>
              </a:buClr>
              <a:buChar char="•"/>
              <a:defRPr>
                <a:solidFill>
                  <a:schemeClr val="tx1"/>
                </a:solidFill>
                <a:latin typeface="+mn-lt"/>
              </a:defRPr>
            </a:lvl3pPr>
            <a:lvl4pPr marL="1981200" indent="-228600" algn="l" rtl="0" eaLnBrk="0" fontAlgn="base" hangingPunct="0">
              <a:spcBef>
                <a:spcPct val="50000"/>
              </a:spcBef>
              <a:spcAft>
                <a:spcPct val="0"/>
              </a:spcAft>
              <a:buChar char="–"/>
              <a:defRPr sz="1600">
                <a:solidFill>
                  <a:schemeClr val="bg1"/>
                </a:solidFill>
                <a:latin typeface="+mn-lt"/>
              </a:defRPr>
            </a:lvl4pPr>
            <a:lvl5pPr marL="2400300" indent="-228600" algn="l" rtl="0" eaLnBrk="0" fontAlgn="base" hangingPunct="0">
              <a:spcBef>
                <a:spcPct val="50000"/>
              </a:spcBef>
              <a:spcAft>
                <a:spcPct val="0"/>
              </a:spcAft>
              <a:buChar char="•"/>
              <a:defRPr sz="1400">
                <a:solidFill>
                  <a:schemeClr val="bg1"/>
                </a:solidFill>
                <a:latin typeface="+mn-lt"/>
              </a:defRPr>
            </a:lvl5pPr>
            <a:lvl6pPr marL="2857500" indent="-228600" algn="l" rtl="0" eaLnBrk="0" fontAlgn="base" hangingPunct="0">
              <a:spcBef>
                <a:spcPct val="50000"/>
              </a:spcBef>
              <a:spcAft>
                <a:spcPct val="0"/>
              </a:spcAft>
              <a:buChar char="•"/>
              <a:defRPr sz="1400">
                <a:solidFill>
                  <a:schemeClr val="bg1"/>
                </a:solidFill>
                <a:latin typeface="+mn-lt"/>
              </a:defRPr>
            </a:lvl6pPr>
            <a:lvl7pPr marL="3314700" indent="-228600" algn="l" rtl="0" eaLnBrk="0" fontAlgn="base" hangingPunct="0">
              <a:spcBef>
                <a:spcPct val="50000"/>
              </a:spcBef>
              <a:spcAft>
                <a:spcPct val="0"/>
              </a:spcAft>
              <a:buChar char="•"/>
              <a:defRPr sz="1400">
                <a:solidFill>
                  <a:schemeClr val="bg1"/>
                </a:solidFill>
                <a:latin typeface="+mn-lt"/>
              </a:defRPr>
            </a:lvl7pPr>
            <a:lvl8pPr marL="3771900" indent="-228600" algn="l" rtl="0" eaLnBrk="0" fontAlgn="base" hangingPunct="0">
              <a:spcBef>
                <a:spcPct val="50000"/>
              </a:spcBef>
              <a:spcAft>
                <a:spcPct val="0"/>
              </a:spcAft>
              <a:buChar char="•"/>
              <a:defRPr sz="1400">
                <a:solidFill>
                  <a:schemeClr val="bg1"/>
                </a:solidFill>
                <a:latin typeface="+mn-lt"/>
              </a:defRPr>
            </a:lvl8pPr>
            <a:lvl9pPr marL="4229100" indent="-228600" algn="l" rtl="0" eaLnBrk="0" fontAlgn="base" hangingPunct="0">
              <a:spcBef>
                <a:spcPct val="50000"/>
              </a:spcBef>
              <a:spcAft>
                <a:spcPct val="0"/>
              </a:spcAft>
              <a:buChar char="•"/>
              <a:defRPr sz="1400">
                <a:solidFill>
                  <a:schemeClr val="bg1"/>
                </a:solidFill>
                <a:latin typeface="+mn-lt"/>
              </a:defRPr>
            </a:lvl9pPr>
          </a:lstStyle>
          <a:p>
            <a:pPr marL="287338" lvl="1" indent="-287338" algn="ctr" eaLnBrk="1" hangingPunct="1">
              <a:spcBef>
                <a:spcPts val="2400"/>
              </a:spcBef>
              <a:spcAft>
                <a:spcPts val="2400"/>
              </a:spcAft>
              <a:buClr>
                <a:srgbClr val="923222"/>
              </a:buClr>
              <a:buSzPct val="90000"/>
              <a:buFont typeface="+mj-lt"/>
              <a:buAutoNum type="arabicPeriod" startAt="2"/>
            </a:pPr>
            <a:r>
              <a:rPr lang="en-US" sz="2000" dirty="0">
                <a:latin typeface="Calibri" panose="020F0502020204030204" pitchFamily="34" charset="0"/>
                <a:ea typeface="ＭＳ Ｐゴシック" panose="020B0600070205080204" pitchFamily="34" charset="-128"/>
              </a:rPr>
              <a:t>Integrates all partners within the end-to-end supply chain</a:t>
            </a:r>
          </a:p>
        </p:txBody>
      </p:sp>
      <p:cxnSp>
        <p:nvCxnSpPr>
          <p:cNvPr id="14" name="Straight Connector 13"/>
          <p:cNvCxnSpPr/>
          <p:nvPr/>
        </p:nvCxnSpPr>
        <p:spPr bwMode="auto">
          <a:xfrm>
            <a:off x="6095999" y="3589240"/>
            <a:ext cx="8450" cy="3268761"/>
          </a:xfrm>
          <a:prstGeom prst="line">
            <a:avLst/>
          </a:prstGeom>
          <a:solidFill>
            <a:schemeClr val="accent1"/>
          </a:solidFill>
          <a:ln w="12700" cap="flat" cmpd="sng" algn="ctr">
            <a:solidFill>
              <a:schemeClr val="tx2"/>
            </a:solidFill>
            <a:prstDash val="sysDash"/>
            <a:round/>
            <a:headEnd type="none" w="med" len="med"/>
            <a:tailEnd type="none" w="med" len="med"/>
          </a:ln>
          <a:effectLst/>
        </p:spPr>
      </p:cxnSp>
      <p:cxnSp>
        <p:nvCxnSpPr>
          <p:cNvPr id="16" name="Straight Connector 15"/>
          <p:cNvCxnSpPr/>
          <p:nvPr/>
        </p:nvCxnSpPr>
        <p:spPr bwMode="auto">
          <a:xfrm>
            <a:off x="1752599" y="3589239"/>
            <a:ext cx="8686800" cy="0"/>
          </a:xfrm>
          <a:prstGeom prst="line">
            <a:avLst/>
          </a:prstGeom>
          <a:solidFill>
            <a:schemeClr val="accent1"/>
          </a:solidFill>
          <a:ln w="12700" cap="flat" cmpd="sng" algn="ctr">
            <a:solidFill>
              <a:schemeClr val="tx2"/>
            </a:solidFill>
            <a:prstDash val="sysDash"/>
            <a:round/>
            <a:headEnd type="none" w="med" len="med"/>
            <a:tailEnd type="none" w="med" len="med"/>
          </a:ln>
          <a:effectLst/>
        </p:spPr>
      </p:cxnSp>
      <p:pic>
        <p:nvPicPr>
          <p:cNvPr id="10" name="Picture 9"/>
          <p:cNvPicPr>
            <a:picLocks noChangeAspect="1"/>
          </p:cNvPicPr>
          <p:nvPr/>
        </p:nvPicPr>
        <p:blipFill rotWithShape="1">
          <a:blip r:embed="rId4"/>
          <a:srcRect t="4009"/>
          <a:stretch/>
        </p:blipFill>
        <p:spPr>
          <a:xfrm>
            <a:off x="3560200" y="1374661"/>
            <a:ext cx="5088501" cy="2108200"/>
          </a:xfrm>
          <a:prstGeom prst="rect">
            <a:avLst/>
          </a:prstGeom>
          <a:noFill/>
        </p:spPr>
      </p:pic>
      <p:pic>
        <p:nvPicPr>
          <p:cNvPr id="24" name="Picture 23"/>
          <p:cNvPicPr>
            <a:picLocks noChangeAspect="1"/>
          </p:cNvPicPr>
          <p:nvPr/>
        </p:nvPicPr>
        <p:blipFill>
          <a:blip r:embed="rId5"/>
          <a:stretch>
            <a:fillRect/>
          </a:stretch>
        </p:blipFill>
        <p:spPr>
          <a:xfrm>
            <a:off x="7125640" y="4224696"/>
            <a:ext cx="2583357" cy="2594203"/>
          </a:xfrm>
          <a:prstGeom prst="rect">
            <a:avLst/>
          </a:prstGeom>
          <a:solidFill>
            <a:schemeClr val="bg1"/>
          </a:solidFill>
        </p:spPr>
      </p:pic>
      <p:sp>
        <p:nvSpPr>
          <p:cNvPr id="5" name="Footer Placeholder 4"/>
          <p:cNvSpPr>
            <a:spLocks noGrp="1"/>
          </p:cNvSpPr>
          <p:nvPr>
            <p:ph type="ftr" sz="quarter" idx="3"/>
          </p:nvPr>
        </p:nvSpPr>
        <p:spPr/>
        <p:txBody>
          <a:bodyPr/>
          <a:lstStyle/>
          <a:p>
            <a:r>
              <a:rPr lang="en-US"/>
              <a:t>Fundamentals of Supply Chain Management – McLaury/Spiegle</a:t>
            </a:r>
            <a:endParaRPr lang="en-US" dirty="0"/>
          </a:p>
        </p:txBody>
      </p:sp>
      <p:sp>
        <p:nvSpPr>
          <p:cNvPr id="12" name="Slide Number Placeholder 11"/>
          <p:cNvSpPr>
            <a:spLocks noGrp="1"/>
          </p:cNvSpPr>
          <p:nvPr>
            <p:ph type="sldNum" sz="quarter" idx="4"/>
          </p:nvPr>
        </p:nvSpPr>
        <p:spPr/>
        <p:txBody>
          <a:bodyPr/>
          <a:lstStyle/>
          <a:p>
            <a:fld id="{E66AA3EA-0569-43EF-BBA3-83FDB109D582}" type="slidenum">
              <a:rPr lang="en-US" smtClean="0"/>
              <a:pPr/>
              <a:t>9</a:t>
            </a:fld>
            <a:endParaRPr lang="en-US" dirty="0"/>
          </a:p>
        </p:txBody>
      </p:sp>
    </p:spTree>
    <p:extLst>
      <p:ext uri="{BB962C8B-B14F-4D97-AF65-F5344CB8AC3E}">
        <p14:creationId xmlns:p14="http://schemas.microsoft.com/office/powerpoint/2010/main" val="363673585"/>
      </p:ext>
    </p:extLst>
  </p:cSld>
  <p:clrMapOvr>
    <a:masterClrMapping/>
  </p:clrMapOvr>
  <p:transition spd="slow">
    <p:pull dir="ru"/>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TPVERSION" val="5"/>
  <p:tag name="TPFULLVERSION" val="5.3.1.3337"/>
  <p:tag name="PPTVERSION" val="15"/>
  <p:tag name="TPOS" val="2"/>
</p:tagLst>
</file>

<file path=ppt/tags/tag2.xml><?xml version="1.0" encoding="utf-8"?>
<p:tagLst xmlns:a="http://schemas.openxmlformats.org/drawingml/2006/main" xmlns:r="http://schemas.openxmlformats.org/officeDocument/2006/relationships" xmlns:p="http://schemas.openxmlformats.org/presentationml/2006/main">
  <p:tag name="SECTIONNUMBER" val="1"/>
  <p:tag name="DIVIDERPICTUREPATH" val="C:\Program Files\PPTADDIN.300.EN\PictureGallery\NVS_P_00048_PPT.jpg"/>
  <p:tag name="SLIDETYPE" val="NovartisTit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ew template for GSBD">
  <a:themeElements>
    <a:clrScheme name="NovartisWhite">
      <a:dk1>
        <a:sysClr val="windowText" lastClr="000000"/>
      </a:dk1>
      <a:lt1>
        <a:sysClr val="window" lastClr="FFFFFF"/>
      </a:lt1>
      <a:dk2>
        <a:srgbClr val="69676D"/>
      </a:dk2>
      <a:lt2>
        <a:srgbClr val="C9C2D1"/>
      </a:lt2>
      <a:accent1>
        <a:srgbClr val="FCAF17"/>
      </a:accent1>
      <a:accent2>
        <a:srgbClr val="EC8026"/>
      </a:accent2>
      <a:accent3>
        <a:srgbClr val="E44C16"/>
      </a:accent3>
      <a:accent4>
        <a:srgbClr val="923222"/>
      </a:accent4>
      <a:accent5>
        <a:srgbClr val="634329"/>
      </a:accent5>
      <a:accent6>
        <a:srgbClr val="000000"/>
      </a:accent6>
      <a:hlink>
        <a:srgbClr val="E44C16"/>
      </a:hlink>
      <a:folHlink>
        <a:srgbClr val="FCAF17"/>
      </a:folHlink>
    </a:clrScheme>
    <a:fontScheme name="New template for GSBD">
      <a:majorFont>
        <a:latin typeface="News Gothic MT"/>
        <a:ea typeface=""/>
        <a:cs typeface=""/>
      </a:majorFont>
      <a:minorFont>
        <a:latin typeface="News Gothic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E497"/>
        </a:solidFill>
        <a:ln w="285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outerShdw blurRad="38100" dist="38100" dir="2700000" algn="tl">
                <a:srgbClr val="000000">
                  <a:alpha val="43137"/>
                </a:srgbClr>
              </a:outerShdw>
            </a:effectLst>
            <a:latin typeface="News Gothic MT" pitchFamily="34" charset="0"/>
          </a:defRPr>
        </a:defPPr>
      </a:lstStyle>
    </a:spDef>
    <a:lnDef>
      <a:spPr bwMode="auto">
        <a:solidFill>
          <a:schemeClr val="accent1"/>
        </a:solidFill>
        <a:ln w="28575" cap="flat" cmpd="sng" algn="ctr">
          <a:solidFill>
            <a:schemeClr val="tx1"/>
          </a:solidFill>
          <a:prstDash val="solid"/>
          <a:round/>
          <a:headEnd type="none" w="med" len="med"/>
          <a:tailEnd type="none" w="med" len="med"/>
        </a:ln>
        <a:effectLst/>
      </a:spPr>
      <a:bodyPr/>
      <a:lstStyle/>
    </a:lnDef>
  </a:objectDefaults>
  <a:extraClrSchemeLst>
    <a:extraClrScheme>
      <a:clrScheme name="New template for GSBD 1">
        <a:dk1>
          <a:srgbClr val="969696"/>
        </a:dk1>
        <a:lt1>
          <a:srgbClr val="FFFFFF"/>
        </a:lt1>
        <a:dk2>
          <a:srgbClr val="004D7D"/>
        </a:dk2>
        <a:lt2>
          <a:srgbClr val="FFFFFF"/>
        </a:lt2>
        <a:accent1>
          <a:srgbClr val="00CC99"/>
        </a:accent1>
        <a:accent2>
          <a:srgbClr val="3333CC"/>
        </a:accent2>
        <a:accent3>
          <a:srgbClr val="AAB2BF"/>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New template for GSBD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template for GSBD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ew template for GSBD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template for GSBD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template for GSBD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template for GSBD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ew template for GSBD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New template for GSBD">
  <a:themeElements>
    <a:clrScheme name="NovartisWhite">
      <a:dk1>
        <a:sysClr val="windowText" lastClr="000000"/>
      </a:dk1>
      <a:lt1>
        <a:sysClr val="window" lastClr="FFFFFF"/>
      </a:lt1>
      <a:dk2>
        <a:srgbClr val="69676D"/>
      </a:dk2>
      <a:lt2>
        <a:srgbClr val="C9C2D1"/>
      </a:lt2>
      <a:accent1>
        <a:srgbClr val="FCAF17"/>
      </a:accent1>
      <a:accent2>
        <a:srgbClr val="EC8026"/>
      </a:accent2>
      <a:accent3>
        <a:srgbClr val="E44C16"/>
      </a:accent3>
      <a:accent4>
        <a:srgbClr val="923222"/>
      </a:accent4>
      <a:accent5>
        <a:srgbClr val="634329"/>
      </a:accent5>
      <a:accent6>
        <a:srgbClr val="000000"/>
      </a:accent6>
      <a:hlink>
        <a:srgbClr val="E44C16"/>
      </a:hlink>
      <a:folHlink>
        <a:srgbClr val="FCAF17"/>
      </a:folHlink>
    </a:clrScheme>
    <a:fontScheme name="New template for GSBD">
      <a:majorFont>
        <a:latin typeface="News Gothic MT"/>
        <a:ea typeface=""/>
        <a:cs typeface=""/>
      </a:majorFont>
      <a:minorFont>
        <a:latin typeface="News Gothic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E497"/>
        </a:solidFill>
        <a:ln w="2857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800" b="1" i="0" u="none" strike="noStrike" cap="none" normalizeH="0" baseline="0" smtClean="0">
            <a:ln>
              <a:noFill/>
            </a:ln>
            <a:solidFill>
              <a:schemeClr val="tx1"/>
            </a:solidFill>
            <a:effectLst>
              <a:outerShdw blurRad="38100" dist="38100" dir="2700000" algn="tl">
                <a:srgbClr val="000000">
                  <a:alpha val="43137"/>
                </a:srgbClr>
              </a:outerShdw>
            </a:effectLst>
            <a:latin typeface="News Gothic MT" pitchFamily="34" charset="0"/>
          </a:defRPr>
        </a:defPPr>
      </a:lstStyle>
    </a:spDef>
    <a:lnDef>
      <a:spPr bwMode="auto">
        <a:solidFill>
          <a:schemeClr val="accent1"/>
        </a:solidFill>
        <a:ln w="28575" cap="flat" cmpd="sng" algn="ctr">
          <a:solidFill>
            <a:schemeClr val="tx1"/>
          </a:solidFill>
          <a:prstDash val="solid"/>
          <a:round/>
          <a:headEnd type="none" w="med" len="med"/>
          <a:tailEnd type="triangle"/>
        </a:ln>
        <a:effectLst/>
      </a:spPr>
      <a:bodyPr/>
      <a:lstStyle/>
    </a:lnDef>
  </a:objectDefaults>
  <a:extraClrSchemeLst>
    <a:extraClrScheme>
      <a:clrScheme name="New template for GSBD 1">
        <a:dk1>
          <a:srgbClr val="969696"/>
        </a:dk1>
        <a:lt1>
          <a:srgbClr val="FFFFFF"/>
        </a:lt1>
        <a:dk2>
          <a:srgbClr val="004D7D"/>
        </a:dk2>
        <a:lt2>
          <a:srgbClr val="FFFFFF"/>
        </a:lt2>
        <a:accent1>
          <a:srgbClr val="00CC99"/>
        </a:accent1>
        <a:accent2>
          <a:srgbClr val="3333CC"/>
        </a:accent2>
        <a:accent3>
          <a:srgbClr val="AAB2BF"/>
        </a:accent3>
        <a:accent4>
          <a:srgbClr val="DADADA"/>
        </a:accent4>
        <a:accent5>
          <a:srgbClr val="AAE2CA"/>
        </a:accent5>
        <a:accent6>
          <a:srgbClr val="2D2DB9"/>
        </a:accent6>
        <a:hlink>
          <a:srgbClr val="CCCCFF"/>
        </a:hlink>
        <a:folHlink>
          <a:srgbClr val="B2B2B2"/>
        </a:folHlink>
      </a:clrScheme>
      <a:clrMap bg1="dk2" tx1="lt1" bg2="dk1" tx2="lt2" accent1="accent1" accent2="accent2" accent3="accent3" accent4="accent4" accent5="accent5" accent6="accent6" hlink="hlink" folHlink="folHlink"/>
    </a:extraClrScheme>
    <a:extraClrScheme>
      <a:clrScheme name="New template for GSBD 2">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New template for GSBD 3">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New template for GSBD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New template for GSBD 5">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New template for GSBD 6">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New template for GSBD 7">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New template for GSBD 8">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ppt/theme/theme4.xml><?xml version="1.0" encoding="utf-8"?>
<a:theme xmlns:a="http://schemas.openxmlformats.org/drawingml/2006/main" name="Novartis">
  <a:themeElements>
    <a:clrScheme name="Novartis">
      <a:dk1>
        <a:srgbClr val="917B69"/>
      </a:dk1>
      <a:lt1>
        <a:srgbClr val="FFFFFF"/>
      </a:lt1>
      <a:dk2>
        <a:srgbClr val="917B69"/>
      </a:dk2>
      <a:lt2>
        <a:srgbClr val="F8F8F8"/>
      </a:lt2>
      <a:accent1>
        <a:srgbClr val="FCAF17"/>
      </a:accent1>
      <a:accent2>
        <a:srgbClr val="EC8026"/>
      </a:accent2>
      <a:accent3>
        <a:srgbClr val="E44C16"/>
      </a:accent3>
      <a:accent4>
        <a:srgbClr val="923222"/>
      </a:accent4>
      <a:accent5>
        <a:srgbClr val="634329"/>
      </a:accent5>
      <a:accent6>
        <a:srgbClr val="000000"/>
      </a:accent6>
      <a:hlink>
        <a:srgbClr val="917B69"/>
      </a:hlink>
      <a:folHlink>
        <a:srgbClr val="917B69"/>
      </a:folHlink>
    </a:clrScheme>
    <a:fontScheme name="Novartis">
      <a:majorFont>
        <a:latin typeface="Arial"/>
        <a:ea typeface=""/>
        <a:cs typeface=""/>
      </a:majorFont>
      <a:minorFont>
        <a:latin typeface="Arial"/>
        <a:ea typeface=""/>
        <a:cs typeface=""/>
      </a:minorFont>
    </a:fontScheme>
    <a:fmtScheme name="Novart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solidFill>
        <a:solidFill>
          <a:schemeClr val="phClr"/>
        </a:soli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11597</TotalTime>
  <Words>3851</Words>
  <Application>Microsoft Office PowerPoint</Application>
  <PresentationFormat>Widescreen</PresentationFormat>
  <Paragraphs>830</Paragraphs>
  <Slides>43</Slides>
  <Notes>27</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43</vt:i4>
      </vt:variant>
    </vt:vector>
  </HeadingPairs>
  <TitlesOfParts>
    <vt:vector size="52" baseType="lpstr">
      <vt:lpstr>Arial</vt:lpstr>
      <vt:lpstr>Arial Narrow</vt:lpstr>
      <vt:lpstr>Calibri</vt:lpstr>
      <vt:lpstr>News Gothic MT</vt:lpstr>
      <vt:lpstr>Symbol</vt:lpstr>
      <vt:lpstr>Wingdings</vt:lpstr>
      <vt:lpstr>New template for GSBD</vt:lpstr>
      <vt:lpstr>5_New template for GSBD</vt:lpstr>
      <vt:lpstr>think-cell Slide</vt:lpstr>
      <vt:lpstr>PowerPoint Presentation</vt:lpstr>
      <vt:lpstr>PowerPoint Presentation</vt:lpstr>
      <vt:lpstr>PowerPoint Presentation</vt:lpstr>
      <vt:lpstr>PowerPoint Presentation</vt:lpstr>
      <vt:lpstr>Warehousing</vt:lpstr>
      <vt:lpstr>Transportation</vt:lpstr>
      <vt:lpstr>Products that you might buy – have a supply chain</vt:lpstr>
      <vt:lpstr>PowerPoint Presentation</vt:lpstr>
      <vt:lpstr>PowerPoint Presentation</vt:lpstr>
      <vt:lpstr>PowerPoint Presentation</vt:lpstr>
      <vt:lpstr>General Supply Chain Flow Diagram</vt:lpstr>
      <vt:lpstr>Supply Chain Flow</vt:lpstr>
      <vt:lpstr>Supply Chain Disruption</vt:lpstr>
      <vt:lpstr>Supply Chain Disruption</vt:lpstr>
      <vt:lpstr>Supply Chain Disruption</vt:lpstr>
      <vt:lpstr>PowerPoint Presentation</vt:lpstr>
      <vt:lpstr>PowerPoint Presentation</vt:lpstr>
      <vt:lpstr>PowerPoint Presentation</vt:lpstr>
      <vt:lpstr>PowerPoint Presentation</vt:lpstr>
      <vt:lpstr>PowerPoint Presentation</vt:lpstr>
      <vt:lpstr>Importance of Supply Chain Management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Course Alignment with the SCOR Model</vt:lpstr>
      <vt:lpstr>Origins and Evolution of Supply Chain Management</vt:lpstr>
      <vt:lpstr>Origins and Evolution of Supply Chain Management</vt:lpstr>
      <vt:lpstr>Origins and Evolution of Supply Chain Management</vt:lpstr>
      <vt:lpstr>The Future of Supply Chain Management</vt:lpstr>
      <vt:lpstr>PowerPoint Presentation</vt:lpstr>
      <vt:lpstr>PowerPoint Presentation</vt:lpstr>
      <vt:lpstr>PowerPoint Presentation</vt:lpstr>
      <vt:lpstr>SCM Planning &amp; Control Process</vt:lpstr>
      <vt:lpstr>Supply Chain Management Challenge</vt:lpstr>
      <vt:lpstr>PowerPoint Presentation</vt:lpstr>
      <vt:lpstr>Who Benefits</vt:lpstr>
      <vt:lpstr>Breaking down Silos </vt:lpstr>
    </vt:vector>
  </TitlesOfParts>
  <Company>Novartis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McLaury, William</dc:creator>
  <cp:lastModifiedBy>John Impellizzeri</cp:lastModifiedBy>
  <cp:revision>553</cp:revision>
  <cp:lastPrinted>2016-01-18T15:44:39Z</cp:lastPrinted>
  <dcterms:created xsi:type="dcterms:W3CDTF">2014-03-13T13:06:01Z</dcterms:created>
  <dcterms:modified xsi:type="dcterms:W3CDTF">2025-09-09T12:44:51Z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ividerSectionCount">
    <vt:lpwstr>6</vt:lpwstr>
  </property>
</Properties>
</file>